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Override2.xml" ContentType="application/vnd.openxmlformats-officedocument.themeOverr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7"/>
  </p:sldMasterIdLst>
  <p:notesMasterIdLst>
    <p:notesMasterId r:id="rId14"/>
  </p:notesMasterIdLst>
  <p:sldIdLst>
    <p:sldId id="516" r:id="rId8"/>
    <p:sldId id="554" r:id="rId9"/>
    <p:sldId id="549" r:id="rId10"/>
    <p:sldId id="557" r:id="rId11"/>
    <p:sldId id="548" r:id="rId12"/>
    <p:sldId id="555" r:id="rId13"/>
  </p:sldIdLst>
  <p:sldSz cx="10969625" cy="6170613"/>
  <p:notesSz cx="6858000" cy="9144000"/>
  <p:custDataLst>
    <p:tags r:id="rId1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2E3"/>
    <a:srgbClr val="636363"/>
    <a:srgbClr val="21B964"/>
    <a:srgbClr val="BAEAD0"/>
    <a:srgbClr val="999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5" autoAdjust="0"/>
    <p:restoredTop sz="94660"/>
  </p:normalViewPr>
  <p:slideViewPr>
    <p:cSldViewPr snapToGrid="0">
      <p:cViewPr>
        <p:scale>
          <a:sx n="100" d="100"/>
          <a:sy n="100" d="100"/>
        </p:scale>
        <p:origin x="403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22.04.2022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2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2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2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1" descr="bg1_d2_169.png">
            <a:extLst>
              <a:ext uri="{FF2B5EF4-FFF2-40B4-BE49-F238E27FC236}">
                <a16:creationId xmlns:a16="http://schemas.microsoft.com/office/drawing/2014/main" id="{896CC0FD-4256-4167-AE25-A738EE088951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173BBCFB-9404-4FBA-9EEC-E8008B6044A2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Pres. Title</a:t>
            </a:r>
            <a:endParaRPr lang="de-DE" dirty="0"/>
          </a:p>
        </p:txBody>
      </p:sp>
      <p:pic>
        <p:nvPicPr>
          <p:cNvPr id="10" name="Grafik 3" descr="right_d2.png">
            <a:extLst>
              <a:ext uri="{FF2B5EF4-FFF2-40B4-BE49-F238E27FC236}">
                <a16:creationId xmlns:a16="http://schemas.microsoft.com/office/drawing/2014/main" id="{649683E7-5D3C-46E0-92A4-661F3C29C858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AD1AA2B6-6C2F-4A14-9E4C-FB86A10EF6B2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60000" y="1295999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96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Rectangle7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853C9362-E049-4C5A-93EB-CA7DB346BCAC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2135" userDrawn="1">
          <p15:clr>
            <a:srgbClr val="FBAE40"/>
          </p15:clr>
        </p15:guide>
        <p15:guide id="9" pos="2462" userDrawn="1">
          <p15:clr>
            <a:srgbClr val="FBAE40"/>
          </p15:clr>
        </p15:guide>
        <p15:guide id="10" pos="4434" userDrawn="1">
          <p15:clr>
            <a:srgbClr val="FBAE40"/>
          </p15:clr>
        </p15:guide>
        <p15:guide id="11" pos="47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4990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90449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4" hasCustomPrompt="1"/>
          </p:nvPr>
        </p:nvSpPr>
        <p:spPr>
          <a:xfrm>
            <a:off x="819531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A3C6D0D9-04AD-43FA-8B6F-53255648BE83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A5FC486E-34C4-4DFC-9640-0742E0B83B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7" name="Grafik 4" descr="logo1_d2.png">
            <a:extLst>
              <a:ext uri="{FF2B5EF4-FFF2-40B4-BE49-F238E27FC236}">
                <a16:creationId xmlns:a16="http://schemas.microsoft.com/office/drawing/2014/main" id="{2F5D5F7F-9AC3-4C8C-9378-5DCB41FEB94B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1749" userDrawn="1">
          <p15:clr>
            <a:srgbClr val="FBAE40"/>
          </p15:clr>
        </p15:guide>
        <p15:guide id="9" pos="1829" userDrawn="1">
          <p15:clr>
            <a:srgbClr val="FBAE40"/>
          </p15:clr>
        </p15:guide>
        <p15:guide id="10" pos="3416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82" userDrawn="1">
          <p15:clr>
            <a:srgbClr val="FBAE40"/>
          </p15:clr>
        </p15:guide>
        <p15:guide id="13" pos="516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E1C644A7-78AF-407E-A25C-6F76F012AC1D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F432EB7-B56F-491D-9D42-9FA89D925A5A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F944409F-1D53-436E-A382-254727DA7F5F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853600" y="1295999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58536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14946AFE-2563-4C40-963E-DFE36F6D317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8A247A46-B0BA-49FE-BDE2-4F90A734854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17992435-2281-4D69-8E9C-A9BD8CD4504F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39096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600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39096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6" hasCustomPrompt="1"/>
          </p:nvPr>
        </p:nvSpPr>
        <p:spPr>
          <a:xfrm>
            <a:off x="75600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6" name="Rectangle7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8" name="Grafik 4" descr="logo1_d2.png">
            <a:extLst>
              <a:ext uri="{FF2B5EF4-FFF2-40B4-BE49-F238E27FC236}">
                <a16:creationId xmlns:a16="http://schemas.microsoft.com/office/drawing/2014/main" id="{058025F0-4E5A-4419-90FC-FD31DB24C306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2140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34" userDrawn="1">
          <p15:clr>
            <a:srgbClr val="FBAE40"/>
          </p15:clr>
        </p15:guide>
        <p15:guide id="11" pos="4761" userDrawn="1">
          <p15:clr>
            <a:srgbClr val="FBAE40"/>
          </p15:clr>
        </p15:guide>
        <p15:guide id="12" orient="horz" pos="2090" userDrawn="1">
          <p15:clr>
            <a:srgbClr val="FBAE40"/>
          </p15:clr>
        </p15:guide>
        <p15:guide id="13" orient="horz" pos="216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2905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7" hasCustomPrompt="1"/>
          </p:nvPr>
        </p:nvSpPr>
        <p:spPr>
          <a:xfrm>
            <a:off x="8197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2905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8" hasCustomPrompt="1"/>
          </p:nvPr>
        </p:nvSpPr>
        <p:spPr>
          <a:xfrm>
            <a:off x="8197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1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1200" y="34452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1" name="Rectangle7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22" name="Grafik 4" descr="logo1_d2.png">
            <a:extLst>
              <a:ext uri="{FF2B5EF4-FFF2-40B4-BE49-F238E27FC236}">
                <a16:creationId xmlns:a16="http://schemas.microsoft.com/office/drawing/2014/main" id="{F7F706B3-07D4-410C-B7A6-C9E5735A9928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  <p15:guide id="10" pos="1749" userDrawn="1">
          <p15:clr>
            <a:srgbClr val="FBAE40"/>
          </p15:clr>
        </p15:guide>
        <p15:guide id="11" pos="183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82" userDrawn="1">
          <p15:clr>
            <a:srgbClr val="FBAE40"/>
          </p15:clr>
        </p15:guide>
        <p15:guide id="15" pos="516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3" descr="bottom_d2_169.png">
            <a:extLst>
              <a:ext uri="{FF2B5EF4-FFF2-40B4-BE49-F238E27FC236}">
                <a16:creationId xmlns:a16="http://schemas.microsoft.com/office/drawing/2014/main" id="{EF316F00-ABDB-4F1C-8223-8689636D6D52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9" descr="logo2_d2.png">
            <a:extLst>
              <a:ext uri="{FF2B5EF4-FFF2-40B4-BE49-F238E27FC236}">
                <a16:creationId xmlns:a16="http://schemas.microsoft.com/office/drawing/2014/main" id="{30CBBFCD-8992-45AF-92BD-7EBF3A86E1C1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0B4DD8A5-C16C-443A-8C22-A52B612231A5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ull Page Graphic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35DC742-BC8F-47B5-88E2-93616D59A618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3" descr="right_d2.png">
            <a:extLst>
              <a:ext uri="{FF2B5EF4-FFF2-40B4-BE49-F238E27FC236}">
                <a16:creationId xmlns:a16="http://schemas.microsoft.com/office/drawing/2014/main" id="{2E1D2BC1-44DB-403E-B4D8-3E1DC5D199E5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7317866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 descr="bg3_d2_169.pn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0E046F-66D0-431E-9C49-8E6C18C3F3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8000" kern="1200" cap="all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Add Closing Phrase</a:t>
            </a:r>
            <a:endParaRPr lang="de-DE" dirty="0"/>
          </a:p>
        </p:txBody>
      </p:sp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AD329951-67FC-4FE1-85D1-D4AEA8479C0D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7AD5F0A5-2B17-4D20-B0E6-B4F0FA97751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379696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2" descr="bg2_d2_169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Pres. Title</a:t>
            </a:r>
            <a:endParaRPr lang="de-DE" dirty="0"/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7868D6E5-0EC1-4883-8CF9-7E8712A5DE97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1453195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ustom Title Sli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Pres. Title</a:t>
            </a:r>
            <a:endParaRPr lang="de-DE" dirty="0"/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EFF0EBDE-7B9D-4454-9B44-8763A24EC96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6259289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hapter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65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Chapter Title</a:t>
            </a:r>
            <a:endParaRPr lang="de-DE" dirty="0"/>
          </a:p>
        </p:txBody>
      </p:sp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1"/>
            </a:lvl1pPr>
          </a:lstStyle>
          <a:p>
            <a:r>
              <a:rPr lang="de-DE"/>
              <a:t>“Add Quotation”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rafik 3" descr="bottom_d2_169.png"/>
          <p:cNvPicPr>
            <a:picLocks noSel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855EB1A0-FDAA-4D62-99AE-E08E3E26E93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5" name="Grafik 4" descr="logo1_d2.png">
            <a:extLst>
              <a:ext uri="{FF2B5EF4-FFF2-40B4-BE49-F238E27FC236}">
                <a16:creationId xmlns:a16="http://schemas.microsoft.com/office/drawing/2014/main" id="{6E018BBC-5CA8-4135-B38C-8681A1586972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41778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0"/>
            </a:lvl1pPr>
          </a:lstStyle>
          <a:p>
            <a:r>
              <a:rPr lang="de-DE"/>
              <a:t>Add 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rafik 3" descr="bottom_d2_169.png"/>
          <p:cNvPicPr>
            <a:picLocks noSel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72390B9F-3EB3-4FEE-B4B2-61FC8089007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30F7B7DF-6F0E-4921-B877-3E2AD7D8C29A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3235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 hasCustomPrompt="1"/>
          </p:nvPr>
        </p:nvSpPr>
        <p:spPr>
          <a:xfrm>
            <a:off x="259200" y="1296000"/>
            <a:ext cx="10450800" cy="4168800"/>
          </a:xfrm>
        </p:spPr>
        <p:txBody>
          <a:bodyPr/>
          <a:lstStyle>
            <a:lvl1pPr marL="251982" indent="-251982">
              <a:lnSpc>
                <a:spcPct val="107000"/>
              </a:lnSpc>
              <a:buFont typeface="+mj-lt"/>
              <a:buAutoNum type="arabicPeriod"/>
              <a:defRPr/>
            </a:lvl1pPr>
            <a:lvl2pPr marL="507563" indent="-273580">
              <a:lnSpc>
                <a:spcPct val="103000"/>
              </a:lnSpc>
              <a:buFont typeface="+mj-lt"/>
              <a:buAutoNum type="arabicPeriod"/>
              <a:defRPr/>
            </a:lvl2pPr>
            <a:lvl3pPr marL="730746" indent="-205185">
              <a:lnSpc>
                <a:spcPct val="102000"/>
              </a:lnSpc>
              <a:buFont typeface="+mj-lt"/>
              <a:buAutoNum type="arabicPeriod"/>
              <a:defRPr/>
            </a:lvl3pPr>
            <a:lvl4pPr marL="932331" indent="-183586">
              <a:lnSpc>
                <a:spcPct val="107000"/>
              </a:lnSpc>
              <a:buFont typeface="+mj-lt"/>
              <a:buAutoNum type="arabicPeriod"/>
              <a:defRPr/>
            </a:lvl4pPr>
            <a:lvl5pPr marL="932331" indent="-183586">
              <a:lnSpc>
                <a:spcPct val="103000"/>
              </a:lnSpc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Rectangle7" hidden="1"/>
          <p:cNvSpPr>
            <a:spLocks/>
          </p:cNvSpPr>
          <p:nvPr/>
        </p:nvSpPr>
        <p:spPr>
          <a:xfrm>
            <a:off x="9223200" y="259078"/>
            <a:ext cx="1692000" cy="777721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25" name="Grafik 3" descr="bottom_d2_169.png">
            <a:extLst>
              <a:ext uri="{FF2B5EF4-FFF2-40B4-BE49-F238E27FC236}">
                <a16:creationId xmlns:a16="http://schemas.microsoft.com/office/drawing/2014/main" id="{5924583E-7B93-41AC-AC5B-430C0AD45AC7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3" name="Grafik 32" descr="logo2_d2.png">
            <a:extLst>
              <a:ext uri="{FF2B5EF4-FFF2-40B4-BE49-F238E27FC236}">
                <a16:creationId xmlns:a16="http://schemas.microsoft.com/office/drawing/2014/main" id="{48E231CC-E3B9-4D96-AA06-B1CFFA847D9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EC746CB-10AC-40C9-8647-79D1DEB9F93D}"/>
              </a:ext>
            </a:extLst>
          </p:cNvPr>
          <p:cNvSpPr txBox="1"/>
          <p:nvPr userDrawn="1"/>
        </p:nvSpPr>
        <p:spPr>
          <a:xfrm>
            <a:off x="259200" y="259200"/>
            <a:ext cx="10450800" cy="777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Agenda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Rectangle7">
            <a:extLst>
              <a:ext uri="{FF2B5EF4-FFF2-40B4-BE49-F238E27FC236}">
                <a16:creationId xmlns:a16="http://schemas.microsoft.com/office/drawing/2014/main" id="{F0D59F04-5C89-4857-A44C-3D9D9D3D938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3" name="Grafik 4" descr="logo1_d2.png">
            <a:extLst>
              <a:ext uri="{FF2B5EF4-FFF2-40B4-BE49-F238E27FC236}">
                <a16:creationId xmlns:a16="http://schemas.microsoft.com/office/drawing/2014/main" id="{39A24C14-69FA-48C5-9BFC-E264F89C2E76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4031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58762" y="1296000"/>
            <a:ext cx="104508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00" y="648000"/>
            <a:ext cx="10450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200" y="1296000"/>
            <a:ext cx="10450800" cy="41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Bosch_footer_1">
            <a:extLst>
              <a:ext uri="{FF2B5EF4-FFF2-40B4-BE49-F238E27FC236}">
                <a16:creationId xmlns:a16="http://schemas.microsoft.com/office/drawing/2014/main" id="{C4A0DCBC-1EFB-43C4-AF00-AB85781F48E7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de-DE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</a:rPr>
              <a:t>Automotive Electronics | AE/ECC-ME | 04.2022</a:t>
            </a: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</a:endParaRP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b="0" i="0" u="none" kern="0" baseline="0">
                <a:solidFill>
                  <a:srgbClr val="B2B3B5"/>
                </a:solidFill>
                <a:latin typeface="Bosch Office Sans" pitchFamily="2" charset="0"/>
              </a:rPr>
              <a:t>© Robert Bosch GmbH 2019. All rights reserved, also regarding any disposal, exploitation, reproduction, editing, distribution, as well as in the event of applications for industrial property rights.</a:t>
            </a:r>
            <a:endParaRPr lang="de-DE" sz="600" b="0" i="0" u="none" kern="0" baseline="0" dirty="0">
              <a:solidFill>
                <a:srgbClr val="B2B3B5"/>
              </a:solidFill>
              <a:latin typeface="Bosch Office Sans" pitchFamily="2" charset="0"/>
            </a:endParaRP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de-DE" sz="600" kern="0" baseline="0">
                <a:solidFill>
                  <a:schemeClr val="tx1"/>
                </a:solidFill>
              </a:rPr>
              <a:t>%repositoryremark%</a:t>
            </a:r>
            <a:r>
              <a:rPr lang="de-DE" sz="600" kern="0" baseline="0">
                <a:solidFill>
                  <a:srgbClr val="B2B3B5"/>
                </a:solidFill>
              </a:rPr>
              <a:t>%copyright%</a:t>
            </a:r>
            <a:endParaRPr lang="de-DE" sz="600" kern="0" baseline="0" dirty="0">
              <a:solidFill>
                <a:srgbClr val="B2B3B5"/>
              </a:solidFill>
            </a:endParaRPr>
          </a:p>
        </p:txBody>
      </p:sp>
      <p:sp>
        <p:nvSpPr>
          <p:cNvPr id="10" name="Bosch_footer_1" hidden="1">
            <a:extLst>
              <a:ext uri="{FF2B5EF4-FFF2-40B4-BE49-F238E27FC236}">
                <a16:creationId xmlns:a16="http://schemas.microsoft.com/office/drawing/2014/main" id="{BB7EB8EC-2C22-471E-A5D4-B578263D307B}"/>
              </a:ext>
            </a:extLst>
          </p:cNvPr>
          <p:cNvSpPr txBox="1"/>
          <p:nvPr userDrawn="1"/>
        </p:nvSpPr>
        <p:spPr>
          <a:xfrm>
            <a:off x="594000" y="5644800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de-DE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de-DE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41" r:id="rId2"/>
    <p:sldLayoutId id="2147483742" r:id="rId3"/>
    <p:sldLayoutId id="2147483713" r:id="rId4"/>
    <p:sldLayoutId id="2147483743" r:id="rId5"/>
    <p:sldLayoutId id="2147483721" r:id="rId6"/>
    <p:sldLayoutId id="2147483747" r:id="rId7"/>
    <p:sldLayoutId id="2147483723" r:id="rId8"/>
    <p:sldLayoutId id="2147483746" r:id="rId9"/>
    <p:sldLayoutId id="2147483744" r:id="rId10"/>
    <p:sldLayoutId id="2147483724" r:id="rId11"/>
    <p:sldLayoutId id="2147483726" r:id="rId12"/>
    <p:sldLayoutId id="2147483727" r:id="rId13"/>
    <p:sldLayoutId id="2147483728" r:id="rId14"/>
    <p:sldLayoutId id="2147483729" r:id="rId15"/>
    <p:sldLayoutId id="2147483745" r:id="rId16"/>
    <p:sldLayoutId id="2147483734" r:id="rId17"/>
    <p:sldLayoutId id="2147483731" r:id="rId18"/>
    <p:sldLayoutId id="2147483712" r:id="rId19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1982" indent="-251982" algn="l" defTabSz="914333" rtl="0" eaLnBrk="1" latinLnBrk="0" hangingPunct="1">
        <a:lnSpc>
          <a:spcPct val="107000"/>
        </a:lnSpc>
        <a:spcBef>
          <a:spcPts val="500"/>
        </a:spcBef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7563" indent="-273580" algn="l" defTabSz="914333" rtl="0" eaLnBrk="1" latinLnBrk="0" hangingPunct="1">
        <a:lnSpc>
          <a:spcPct val="103000"/>
        </a:lnSpc>
        <a:spcBef>
          <a:spcPts val="500"/>
        </a:spcBef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746" indent="-205185" algn="l" defTabSz="914333" rtl="0" eaLnBrk="1" latinLnBrk="0" hangingPunct="1">
        <a:lnSpc>
          <a:spcPct val="102000"/>
        </a:lnSpc>
        <a:spcBef>
          <a:spcPts val="500"/>
        </a:spcBef>
        <a:buFont typeface="Bosch Office Sans" pitchFamily="2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bosch-open-interfaces.de/" TargetMode="External"/><Relationship Id="rId3" Type="http://schemas.openxmlformats.org/officeDocument/2006/relationships/tags" Target="../tags/tag56.xml"/><Relationship Id="rId7" Type="http://schemas.openxmlformats.org/officeDocument/2006/relationships/image" Target="../media/image12.jpeg"/><Relationship Id="rId12" Type="http://schemas.openxmlformats.org/officeDocument/2006/relationships/image" Target="../media/image17.emf"/><Relationship Id="rId2" Type="http://schemas.openxmlformats.org/officeDocument/2006/relationships/tags" Target="../tags/tag55.xml"/><Relationship Id="rId16" Type="http://schemas.openxmlformats.org/officeDocument/2006/relationships/image" Target="../media/image20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9.jpeg"/><Relationship Id="rId10" Type="http://schemas.openxmlformats.org/officeDocument/2006/relationships/image" Target="../media/image15.png"/><Relationship Id="rId4" Type="http://schemas.openxmlformats.org/officeDocument/2006/relationships/tags" Target="../tags/tag57.xml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microsoft.com/office/2007/relationships/hdphoto" Target="../media/hdphoto1.wdp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27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26.jpg"/><Relationship Id="rId5" Type="http://schemas.openxmlformats.org/officeDocument/2006/relationships/tags" Target="../tags/tag68.xml"/><Relationship Id="rId15" Type="http://schemas.openxmlformats.org/officeDocument/2006/relationships/image" Target="../media/image29.gif"/><Relationship Id="rId10" Type="http://schemas.openxmlformats.org/officeDocument/2006/relationships/image" Target="../media/image25.png"/><Relationship Id="rId4" Type="http://schemas.openxmlformats.org/officeDocument/2006/relationships/tags" Target="../tags/tag67.xml"/><Relationship Id="rId9" Type="http://schemas.openxmlformats.org/officeDocument/2006/relationships/image" Target="../media/image24.jpg"/><Relationship Id="rId1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73.xml"/><Relationship Id="rId7" Type="http://schemas.openxmlformats.org/officeDocument/2006/relationships/image" Target="../media/image31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30.jpeg"/><Relationship Id="rId11" Type="http://schemas.openxmlformats.org/officeDocument/2006/relationships/image" Target="../media/image34.jpeg"/><Relationship Id="rId5" Type="http://schemas.openxmlformats.org/officeDocument/2006/relationships/slideLayout" Target="../slideLayouts/slideLayout8.xml"/><Relationship Id="rId10" Type="http://schemas.microsoft.com/office/2007/relationships/hdphoto" Target="../media/hdphoto1.wdp"/><Relationship Id="rId4" Type="http://schemas.openxmlformats.org/officeDocument/2006/relationships/tags" Target="../tags/tag74.xm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>
            <a:spLocks noGrp="1"/>
          </p:cNvSpPr>
          <p:nvPr>
            <p:ph type="body" idx="15"/>
            <p:custDataLst>
              <p:tags r:id="rId3"/>
            </p:custDataLst>
          </p:nvPr>
        </p:nvSpPr>
        <p:spPr>
          <a:xfrm>
            <a:off x="259200" y="259200"/>
            <a:ext cx="10576440" cy="38880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buClrTx/>
              <a:buSzTx/>
              <a:buFontTx/>
              <a:buNone/>
              <a:tabLst/>
            </a:pPr>
            <a:r>
              <a:rPr kumimoji="0" lang="en-US" sz="2800" b="0" strike="noStrike" kern="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Microflex 0.5 – Innovative compact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kumimoji="0" lang="en-US" sz="2800" b="0" strike="noStrike" kern="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utomotive connector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0" y="5177558"/>
            <a:ext cx="10970260" cy="45108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2716">
              <a:lnSpc>
                <a:spcPct val="107000"/>
              </a:lnSpc>
              <a:spcBef>
                <a:spcPts val="500"/>
              </a:spcBef>
              <a:buSzPct val="100000"/>
            </a:pPr>
            <a:r>
              <a:rPr lang="en-GB" kern="0" dirty="0">
                <a:solidFill>
                  <a:srgbClr val="FFFFFF"/>
                </a:solidFill>
                <a:latin typeface="Bosch Office Sans"/>
              </a:rPr>
              <a:t>Microflex 0.5 is a compact and flexible automotive open interface with possibility of Ethernet-integration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51" y="981351"/>
            <a:ext cx="9726309" cy="419620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039700" y="929479"/>
            <a:ext cx="9933336" cy="4107962"/>
          </a:xfrm>
          <a:prstGeom prst="rect">
            <a:avLst/>
          </a:prstGeom>
          <a:solidFill>
            <a:schemeClr val="bg1">
              <a:alpha val="28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757" y="3128442"/>
            <a:ext cx="4930303" cy="1960871"/>
          </a:xfrm>
          <a:prstGeom prst="rect">
            <a:avLst/>
          </a:prstGeom>
        </p:spPr>
      </p:pic>
      <p:sp>
        <p:nvSpPr>
          <p:cNvPr id="12" name="TextBox 18"/>
          <p:cNvSpPr txBox="1"/>
          <p:nvPr/>
        </p:nvSpPr>
        <p:spPr>
          <a:xfrm>
            <a:off x="6107105" y="5628639"/>
            <a:ext cx="3659248" cy="1481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Microflex 0.5:</a:t>
            </a:r>
            <a:r>
              <a:rPr kumimoji="0" lang="en-US" sz="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 Miniaturized, flexible interface based on 0.5 mm standardized pins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627113" y="4971802"/>
            <a:ext cx="1344535" cy="273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8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Shown connectors available by BOSCH / Sumitomo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4876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t="20434" r="6708" b="26639"/>
          <a:stretch/>
        </p:blipFill>
        <p:spPr>
          <a:xfrm>
            <a:off x="8139627" y="3696499"/>
            <a:ext cx="2821136" cy="1368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t="26767" r="14698" b="31640"/>
          <a:stretch/>
        </p:blipFill>
        <p:spPr>
          <a:xfrm>
            <a:off x="6667454" y="2364098"/>
            <a:ext cx="2352253" cy="970772"/>
          </a:xfrm>
          <a:prstGeom prst="rect">
            <a:avLst/>
          </a:prstGeom>
        </p:spPr>
      </p:pic>
      <p:sp>
        <p:nvSpPr>
          <p:cNvPr id="9" name="TextBox 8"/>
          <p:cNvSpPr>
            <a:spLocks noGrp="1"/>
          </p:cNvSpPr>
          <p:nvPr>
            <p:ph type="body" idx="15"/>
            <p:custDataLst>
              <p:tags r:id="rId3"/>
            </p:custDataLst>
          </p:nvPr>
        </p:nvSpPr>
        <p:spPr>
          <a:xfrm>
            <a:off x="259199" y="259200"/>
            <a:ext cx="10623863" cy="38880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</a:rPr>
              <a:t>Microflex 0.5 – Innovative compact automotive connector interface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/>
              <a:t>Open Interface - Modular for high flexibility and functionality</a:t>
            </a:r>
          </a:p>
        </p:txBody>
      </p:sp>
      <p:pic>
        <p:nvPicPr>
          <p:cNvPr id="31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2832" y="2635965"/>
            <a:ext cx="45878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42019" y="2631203"/>
            <a:ext cx="75088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19719" y="2626440"/>
            <a:ext cx="5873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27832" y="2620090"/>
            <a:ext cx="96043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feld 12_"/>
          <p:cNvSpPr txBox="1"/>
          <p:nvPr/>
        </p:nvSpPr>
        <p:spPr>
          <a:xfrm>
            <a:off x="3318416" y="3022849"/>
            <a:ext cx="30708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cs typeface="+mn-cs"/>
              </a:rPr>
              <a:t>Modules</a:t>
            </a:r>
            <a:r>
              <a:rPr lang="en-US" sz="1200" dirty="0">
                <a:solidFill>
                  <a:srgbClr val="000000"/>
                </a:solidFill>
                <a:cs typeface="+mn-cs"/>
              </a:rPr>
              <a:t> with signal pins </a:t>
            </a:r>
            <a:r>
              <a:rPr lang="en-US" sz="1200" b="1" dirty="0">
                <a:solidFill>
                  <a:srgbClr val="000000"/>
                </a:solidFill>
                <a:cs typeface="+mn-cs"/>
              </a:rPr>
              <a:t>0.5x0.4</a:t>
            </a:r>
            <a:r>
              <a:rPr lang="en-US" sz="12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and 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with optional power tabs </a:t>
            </a:r>
            <a:r>
              <a:rPr lang="en-US" sz="1200" b="1" dirty="0">
                <a:solidFill>
                  <a:srgbClr val="000000"/>
                </a:solidFill>
              </a:rPr>
              <a:t>1.2x0.6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36" name="Textfeld 12__"/>
          <p:cNvSpPr txBox="1">
            <a:spLocks noChangeArrowheads="1"/>
          </p:cNvSpPr>
          <p:nvPr/>
        </p:nvSpPr>
        <p:spPr bwMode="auto">
          <a:xfrm>
            <a:off x="3328594" y="2332218"/>
            <a:ext cx="71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32 pole</a:t>
            </a:r>
          </a:p>
        </p:txBody>
      </p:sp>
      <p:sp>
        <p:nvSpPr>
          <p:cNvPr id="37" name="Textfeld 12___"/>
          <p:cNvSpPr txBox="1">
            <a:spLocks noChangeArrowheads="1"/>
          </p:cNvSpPr>
          <p:nvPr/>
        </p:nvSpPr>
        <p:spPr bwMode="auto">
          <a:xfrm>
            <a:off x="3913370" y="2330106"/>
            <a:ext cx="71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52 pole</a:t>
            </a:r>
          </a:p>
        </p:txBody>
      </p:sp>
      <p:sp>
        <p:nvSpPr>
          <p:cNvPr id="38" name="Textfeld 12____"/>
          <p:cNvSpPr txBox="1">
            <a:spLocks noChangeArrowheads="1"/>
          </p:cNvSpPr>
          <p:nvPr/>
        </p:nvSpPr>
        <p:spPr bwMode="auto">
          <a:xfrm>
            <a:off x="4581707" y="2330106"/>
            <a:ext cx="711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72 pole</a:t>
            </a:r>
          </a:p>
        </p:txBody>
      </p:sp>
      <p:sp>
        <p:nvSpPr>
          <p:cNvPr id="39" name="Textfeld 12_____"/>
          <p:cNvSpPr txBox="1">
            <a:spLocks noChangeArrowheads="1"/>
          </p:cNvSpPr>
          <p:nvPr/>
        </p:nvSpPr>
        <p:spPr bwMode="auto">
          <a:xfrm>
            <a:off x="5406675" y="2330106"/>
            <a:ext cx="784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104 pole</a:t>
            </a:r>
          </a:p>
        </p:txBody>
      </p:sp>
      <p:sp>
        <p:nvSpPr>
          <p:cNvPr id="41" name="Textfeld 12_______"/>
          <p:cNvSpPr txBox="1"/>
          <p:nvPr/>
        </p:nvSpPr>
        <p:spPr>
          <a:xfrm>
            <a:off x="5937999" y="4980958"/>
            <a:ext cx="19732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cs typeface="+mn-cs"/>
              </a:rPr>
              <a:t>Sealed</a:t>
            </a:r>
            <a:r>
              <a:rPr lang="en-US" sz="1200" dirty="0">
                <a:solidFill>
                  <a:srgbClr val="000000"/>
                </a:solidFill>
                <a:cs typeface="+mn-cs"/>
              </a:rPr>
              <a:t> harness connector with outside locking </a:t>
            </a:r>
          </a:p>
        </p:txBody>
      </p:sp>
      <p:sp>
        <p:nvSpPr>
          <p:cNvPr id="42" name="Textfeld 12________"/>
          <p:cNvSpPr txBox="1"/>
          <p:nvPr/>
        </p:nvSpPr>
        <p:spPr>
          <a:xfrm>
            <a:off x="3499032" y="5007632"/>
            <a:ext cx="2084772" cy="461665"/>
          </a:xfrm>
          <a:prstGeom prst="rect">
            <a:avLst/>
          </a:prstGeom>
          <a:noFill/>
        </p:spPr>
        <p:txBody>
          <a:bodyPr wrap="square" lIns="36000" rIns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cs typeface="+mn-cs"/>
              </a:rPr>
              <a:t>Unsealed</a:t>
            </a:r>
            <a:r>
              <a:rPr lang="en-US" sz="1200" dirty="0">
                <a:solidFill>
                  <a:srgbClr val="000000"/>
                </a:solidFill>
                <a:cs typeface="+mn-cs"/>
              </a:rPr>
              <a:t> harness connector with inside locking </a:t>
            </a:r>
          </a:p>
        </p:txBody>
      </p:sp>
      <p:sp>
        <p:nvSpPr>
          <p:cNvPr id="43" name="Textfeld 12_________"/>
          <p:cNvSpPr txBox="1"/>
          <p:nvPr/>
        </p:nvSpPr>
        <p:spPr>
          <a:xfrm>
            <a:off x="8386596" y="5064690"/>
            <a:ext cx="2583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cs typeface="+mn-cs"/>
              </a:rPr>
              <a:t>ECU with </a:t>
            </a:r>
            <a:r>
              <a:rPr lang="en-US" sz="1200" b="1" dirty="0">
                <a:solidFill>
                  <a:srgbClr val="000000"/>
                </a:solidFill>
                <a:cs typeface="+mn-cs"/>
              </a:rPr>
              <a:t>Microflex 0.5 </a:t>
            </a:r>
            <a:r>
              <a:rPr lang="en-US" sz="1200" dirty="0">
                <a:solidFill>
                  <a:srgbClr val="000000"/>
                </a:solidFill>
                <a:cs typeface="+mn-cs"/>
              </a:rPr>
              <a:t>interface (sealed &amp; unsealed)</a:t>
            </a:r>
          </a:p>
        </p:txBody>
      </p:sp>
      <p:sp>
        <p:nvSpPr>
          <p:cNvPr id="44" name="Textfeld 12___________"/>
          <p:cNvSpPr txBox="1">
            <a:spLocks noChangeArrowheads="1"/>
          </p:cNvSpPr>
          <p:nvPr/>
        </p:nvSpPr>
        <p:spPr bwMode="auto">
          <a:xfrm>
            <a:off x="5197234" y="4486939"/>
            <a:ext cx="865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on same Interface</a:t>
            </a:r>
          </a:p>
        </p:txBody>
      </p:sp>
      <p:sp>
        <p:nvSpPr>
          <p:cNvPr id="48" name="Textfeld 12______"/>
          <p:cNvSpPr txBox="1"/>
          <p:nvPr/>
        </p:nvSpPr>
        <p:spPr>
          <a:xfrm>
            <a:off x="9282850" y="2500843"/>
            <a:ext cx="16002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E78C5"/>
                </a:solidFill>
                <a:cs typeface="+mn-cs"/>
              </a:rPr>
              <a:t>out-side</a:t>
            </a:r>
            <a:r>
              <a:rPr lang="en-US" sz="1200" b="1" dirty="0">
                <a:solidFill>
                  <a:srgbClr val="000000"/>
                </a:solidFill>
                <a:cs typeface="+mn-cs"/>
              </a:rPr>
              <a:t> / </a:t>
            </a:r>
          </a:p>
          <a:p>
            <a:pPr>
              <a:defRPr/>
            </a:pPr>
            <a:r>
              <a:rPr lang="en-US" sz="1200" b="1" dirty="0">
                <a:solidFill>
                  <a:srgbClr val="FFC000"/>
                </a:solidFill>
                <a:cs typeface="+mn-cs"/>
              </a:rPr>
              <a:t>in-side</a:t>
            </a:r>
            <a:r>
              <a:rPr lang="en-US" sz="1200" b="1" dirty="0">
                <a:solidFill>
                  <a:srgbClr val="000000"/>
                </a:solidFill>
                <a:cs typeface="+mn-cs"/>
              </a:rPr>
              <a:t> Locking geometry </a:t>
            </a:r>
            <a:r>
              <a:rPr lang="en-US" sz="1200" dirty="0">
                <a:solidFill>
                  <a:srgbClr val="000000"/>
                </a:solidFill>
                <a:cs typeface="+mn-cs"/>
              </a:rPr>
              <a:t>for unsealed &amp; sealed  harness connectors</a:t>
            </a:r>
          </a:p>
        </p:txBody>
      </p:sp>
      <p:sp>
        <p:nvSpPr>
          <p:cNvPr id="57" name="Textfeld 61"/>
          <p:cNvSpPr txBox="1">
            <a:spLocks noChangeArrowheads="1"/>
          </p:cNvSpPr>
          <p:nvPr/>
        </p:nvSpPr>
        <p:spPr bwMode="auto">
          <a:xfrm>
            <a:off x="5181870" y="4028432"/>
            <a:ext cx="50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C000"/>
              </a:buClr>
              <a:buSzPct val="150000"/>
              <a:buFont typeface="Wingdings" pitchFamily="2" charset="2"/>
              <a:buChar char="ü"/>
            </a:pPr>
            <a:r>
              <a:rPr lang="de-DE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60" name="Gerade Verbindung mit Pfeil 54"/>
          <p:cNvCxnSpPr/>
          <p:nvPr/>
        </p:nvCxnSpPr>
        <p:spPr>
          <a:xfrm flipH="1">
            <a:off x="8558946" y="2811807"/>
            <a:ext cx="782739" cy="215658"/>
          </a:xfrm>
          <a:prstGeom prst="straightConnector1">
            <a:avLst/>
          </a:prstGeom>
          <a:ln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55"/>
          <p:cNvCxnSpPr/>
          <p:nvPr/>
        </p:nvCxnSpPr>
        <p:spPr>
          <a:xfrm flipH="1" flipV="1">
            <a:off x="8609018" y="2566281"/>
            <a:ext cx="734967" cy="65533"/>
          </a:xfrm>
          <a:prstGeom prst="straightConnector1">
            <a:avLst/>
          </a:prstGeom>
          <a:ln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/>
          <a:srcRect r="11544"/>
          <a:stretch/>
        </p:blipFill>
        <p:spPr>
          <a:xfrm>
            <a:off x="341809" y="1312634"/>
            <a:ext cx="2077834" cy="14201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8" name="Textfeld 12"/>
          <p:cNvSpPr txBox="1"/>
          <p:nvPr/>
        </p:nvSpPr>
        <p:spPr>
          <a:xfrm>
            <a:off x="515100" y="4855538"/>
            <a:ext cx="17179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accent1"/>
                </a:solidFill>
              </a:rPr>
              <a:t>OPEN INTERFACE: </a:t>
            </a:r>
            <a:r>
              <a:rPr lang="en-US" sz="1200" dirty="0">
                <a:solidFill>
                  <a:srgbClr val="000000"/>
                </a:solidFill>
                <a:cs typeface="+mn-cs"/>
              </a:rPr>
              <a:t>drawing free available</a:t>
            </a:r>
          </a:p>
          <a:p>
            <a:pPr algn="ctr">
              <a:defRPr/>
            </a:pPr>
            <a:r>
              <a:rPr lang="en-US" sz="800" b="1" dirty="0">
                <a:solidFill>
                  <a:srgbClr val="000000"/>
                </a:solidFill>
                <a:hlinkClick r:id="rId13"/>
              </a:rPr>
              <a:t>http://bosch-open-interfaces.de</a:t>
            </a:r>
            <a:endParaRPr lang="en-US" sz="800" b="1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2" t="47107" r="25146" b="13054"/>
          <a:stretch/>
        </p:blipFill>
        <p:spPr>
          <a:xfrm>
            <a:off x="3474580" y="4015461"/>
            <a:ext cx="1808051" cy="9429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6" t="58045" r="11006" b="5135"/>
          <a:stretch/>
        </p:blipFill>
        <p:spPr>
          <a:xfrm>
            <a:off x="5912761" y="3737629"/>
            <a:ext cx="1709824" cy="1190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769" y="1115425"/>
            <a:ext cx="1743193" cy="1557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4-row Interface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2</a:t>
            </a:fld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3398381" y="1215253"/>
            <a:ext cx="7484682" cy="850356"/>
            <a:chOff x="3064502" y="1115292"/>
            <a:chExt cx="5882945" cy="850356"/>
          </a:xfrm>
        </p:grpSpPr>
        <p:sp>
          <p:nvSpPr>
            <p:cNvPr id="56" name="Textfeld 12__________"/>
            <p:cNvSpPr txBox="1">
              <a:spLocks noChangeArrowheads="1"/>
            </p:cNvSpPr>
            <p:nvPr/>
          </p:nvSpPr>
          <p:spPr bwMode="auto">
            <a:xfrm>
              <a:off x="3064502" y="1288919"/>
              <a:ext cx="151864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  <a:p>
              <a:pPr>
                <a:buFont typeface="Arial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  Standardization  </a:t>
              </a:r>
            </a:p>
            <a:p>
              <a:pPr>
                <a:buFont typeface="Arial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  Miniaturization</a:t>
              </a:r>
            </a:p>
          </p:txBody>
        </p:sp>
        <p:sp>
          <p:nvSpPr>
            <p:cNvPr id="40" name="Textfeld 12__________"/>
            <p:cNvSpPr txBox="1">
              <a:spLocks noChangeArrowheads="1"/>
            </p:cNvSpPr>
            <p:nvPr/>
          </p:nvSpPr>
          <p:spPr bwMode="auto">
            <a:xfrm>
              <a:off x="7196038" y="1292130"/>
              <a:ext cx="163169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     </a:t>
              </a:r>
            </a:p>
            <a:p>
              <a:pPr>
                <a:buFont typeface="Arial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  </a:t>
              </a:r>
              <a:r>
                <a:rPr lang="en-US" sz="1200" dirty="0"/>
                <a:t>High flexibility</a:t>
              </a:r>
            </a:p>
            <a:p>
              <a:pPr>
                <a:buFont typeface="Arial" charset="0"/>
                <a:buChar char="•"/>
              </a:pPr>
              <a:r>
                <a:rPr lang="en-US" sz="1200" dirty="0"/>
                <a:t>  Equal parts, cost</a:t>
              </a:r>
            </a:p>
          </p:txBody>
        </p:sp>
        <p:sp>
          <p:nvSpPr>
            <p:cNvPr id="45" name="Textfeld 12__________"/>
            <p:cNvSpPr txBox="1">
              <a:spLocks noChangeArrowheads="1"/>
            </p:cNvSpPr>
            <p:nvPr/>
          </p:nvSpPr>
          <p:spPr bwMode="auto">
            <a:xfrm>
              <a:off x="4826550" y="1285332"/>
              <a:ext cx="216852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sz="1200" dirty="0">
                <a:solidFill>
                  <a:srgbClr val="000000"/>
                </a:solidFill>
              </a:endParaRPr>
            </a:p>
            <a:p>
              <a:pPr>
                <a:buFont typeface="Arial" charset="0"/>
                <a:buChar char="•"/>
              </a:pPr>
              <a:r>
                <a:rPr lang="en-US" sz="1200" dirty="0"/>
                <a:t>  Ethernet functionality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>
                <a:buFont typeface="Arial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  Modular design, scalability</a:t>
              </a:r>
            </a:p>
          </p:txBody>
        </p:sp>
        <p:sp>
          <p:nvSpPr>
            <p:cNvPr id="7" name="Rechteck 6"/>
            <p:cNvSpPr/>
            <p:nvPr/>
          </p:nvSpPr>
          <p:spPr>
            <a:xfrm>
              <a:off x="3064503" y="1115292"/>
              <a:ext cx="58829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u="sng" dirty="0">
                  <a:solidFill>
                    <a:srgbClr val="000000"/>
                  </a:solidFill>
                </a:rPr>
                <a:t>Base for:</a:t>
              </a:r>
              <a:r>
                <a:rPr lang="en-US" b="1" dirty="0">
                  <a:solidFill>
                    <a:srgbClr val="000000"/>
                  </a:solidFill>
                </a:rPr>
                <a:t>  </a:t>
              </a:r>
              <a:endParaRPr lang="de-DE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3064502" y="1122925"/>
              <a:ext cx="5882945" cy="842723"/>
            </a:xfrm>
            <a:prstGeom prst="roundRect">
              <a:avLst/>
            </a:prstGeom>
            <a:noFill/>
            <a:ln w="19050" cap="flat" cmpd="sng" algn="ctr">
              <a:solidFill>
                <a:srgbClr val="92D05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</p:grpSp>
      <p:sp>
        <p:nvSpPr>
          <p:cNvPr id="58" name="Textfeld 62"/>
          <p:cNvSpPr txBox="1">
            <a:spLocks noChangeArrowheads="1"/>
          </p:cNvSpPr>
          <p:nvPr/>
        </p:nvSpPr>
        <p:spPr bwMode="auto">
          <a:xfrm>
            <a:off x="7320443" y="3991430"/>
            <a:ext cx="50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70C0"/>
              </a:buClr>
              <a:buSzPct val="150000"/>
              <a:buFont typeface="Wingdings" pitchFamily="2" charset="2"/>
              <a:buChar char="ü"/>
            </a:pPr>
            <a:r>
              <a:rPr lang="de-DE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 rotWithShape="1">
          <a:blip r:embed="rId16"/>
          <a:srcRect r="17786"/>
          <a:stretch/>
        </p:blipFill>
        <p:spPr>
          <a:xfrm>
            <a:off x="350554" y="3169855"/>
            <a:ext cx="2069089" cy="14233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9" name="TextBox 9"/>
          <p:cNvSpPr txBox="1"/>
          <p:nvPr/>
        </p:nvSpPr>
        <p:spPr>
          <a:xfrm>
            <a:off x="542962" y="2972646"/>
            <a:ext cx="1743193" cy="1557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kern="0" dirty="0">
                <a:solidFill>
                  <a:srgbClr val="000000"/>
                </a:solidFill>
              </a:rPr>
              <a:t>2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-row Interface modules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50554" y="4799976"/>
            <a:ext cx="2069089" cy="655577"/>
          </a:xfrm>
          <a:prstGeom prst="roundRect">
            <a:avLst/>
          </a:prstGeom>
          <a:noFill/>
          <a:ln w="19050" cap="flat" cmpd="sng" algn="ctr">
            <a:solidFill>
              <a:srgbClr val="92D050"/>
            </a:solidFill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3398380" y="3737629"/>
            <a:ext cx="4512882" cy="1792050"/>
          </a:xfrm>
          <a:prstGeom prst="roundRect">
            <a:avLst/>
          </a:prstGeom>
          <a:noFill/>
          <a:ln w="19050" cap="flat" cmpd="sng" algn="ctr">
            <a:solidFill>
              <a:srgbClr val="92D050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kern="0" dirty="0">
              <a:solidFill>
                <a:srgbClr val="000000"/>
              </a:solidFill>
              <a:latin typeface="Bosch Office San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44165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/>
              <a:t>Typical specification of Microflex-interface*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" y="1162614"/>
            <a:ext cx="5944229" cy="36967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2700"/>
              </a:lnSpc>
              <a:spcBef>
                <a:spcPts val="200"/>
              </a:spcBef>
              <a:spcAft>
                <a:spcPts val="0"/>
              </a:spcAft>
              <a:tabLst>
                <a:tab pos="2065338" algn="l"/>
              </a:tabLst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Specification:	</a:t>
            </a:r>
            <a:r>
              <a:rPr lang="en-US" sz="1400" dirty="0">
                <a:solidFill>
                  <a:srgbClr val="000000"/>
                </a:solidFill>
              </a:rPr>
              <a:t>SAE/USCAR-2 REVISION 6  	     LV214</a:t>
            </a:r>
          </a:p>
          <a:p>
            <a:pPr marR="0" defTabSz="91440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65338" algn="l"/>
              </a:tabLst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Temperature Class: 	** (T3)			     **</a:t>
            </a:r>
          </a:p>
          <a:p>
            <a:pPr marR="0" defTabSz="91440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65338" algn="l"/>
              </a:tabLst>
            </a:pPr>
            <a:r>
              <a:rPr lang="en-US" sz="1400" kern="0" dirty="0">
                <a:solidFill>
                  <a:srgbClr val="000000"/>
                </a:solidFill>
              </a:rPr>
              <a:t>Sealing Class:	Unsealed / sealed (S1-S3)	     PG23 </a:t>
            </a:r>
            <a:r>
              <a:rPr lang="en-US" sz="800" kern="0" dirty="0"/>
              <a:t>(sealed)</a:t>
            </a:r>
          </a:p>
          <a:p>
            <a:pPr marR="0" defTabSz="91440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65338" algn="l"/>
              </a:tabLst>
            </a:pPr>
            <a:r>
              <a:rPr lang="en-US" sz="1400" kern="0" dirty="0"/>
              <a:t>Current rating </a:t>
            </a:r>
            <a:r>
              <a:rPr lang="en-US" sz="800" kern="0" dirty="0"/>
              <a:t>(in connector)  	</a:t>
            </a:r>
            <a:r>
              <a:rPr lang="en-US" sz="1400" kern="0" dirty="0"/>
              <a:t>0.5 terminals: 2.5 A / 3.5 A @ 90°C Sn/Ag </a:t>
            </a:r>
            <a:r>
              <a:rPr lang="en-US" sz="800" kern="0" dirty="0"/>
              <a:t>(0.35 mm²)</a:t>
            </a:r>
          </a:p>
          <a:p>
            <a:pPr fontAlgn="auto">
              <a:lnSpc>
                <a:spcPts val="2700"/>
              </a:lnSpc>
              <a:spcBef>
                <a:spcPts val="200"/>
              </a:spcBef>
              <a:spcAft>
                <a:spcPts val="0"/>
              </a:spcAft>
              <a:tabLst>
                <a:tab pos="2065338" algn="l"/>
              </a:tabLst>
            </a:pPr>
            <a:r>
              <a:rPr lang="en-US" sz="1600" kern="0" dirty="0"/>
              <a:t>	</a:t>
            </a:r>
            <a:r>
              <a:rPr lang="en-US" sz="1400" dirty="0"/>
              <a:t>1.2 terminals: 5-6 A @ 90°C Sn </a:t>
            </a:r>
            <a:r>
              <a:rPr lang="en-US" sz="800" dirty="0"/>
              <a:t>(0.75 mm²) </a:t>
            </a:r>
            <a:r>
              <a:rPr lang="en-US" sz="1600" kern="0" dirty="0"/>
              <a:t>	</a:t>
            </a:r>
          </a:p>
          <a:p>
            <a:pPr marR="0" defTabSz="91440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65338" algn="l"/>
              </a:tabLst>
            </a:pPr>
            <a:r>
              <a:rPr lang="en-US" sz="1400" kern="0" dirty="0">
                <a:solidFill>
                  <a:srgbClr val="000000"/>
                </a:solidFill>
              </a:rPr>
              <a:t>Number of Pins:	around 200 for 2 module headers</a:t>
            </a:r>
          </a:p>
          <a:p>
            <a:pPr marR="0" defTabSz="91440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65338" algn="l"/>
              </a:tabLst>
            </a:pPr>
            <a:r>
              <a:rPr lang="en-US" sz="1400" kern="0" dirty="0">
                <a:solidFill>
                  <a:srgbClr val="000000"/>
                </a:solidFill>
              </a:rPr>
              <a:t>Pin Classes / Surface:	0.5 mm 1.2 mm / Sn***, Ag, Au</a:t>
            </a:r>
          </a:p>
          <a:p>
            <a:pPr marR="0" defTabSz="91440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65338" algn="l"/>
              </a:tabLst>
            </a:pPr>
            <a:r>
              <a:rPr lang="en-US" sz="1400" kern="0" dirty="0">
                <a:solidFill>
                  <a:srgbClr val="000000"/>
                </a:solidFill>
              </a:rPr>
              <a:t>Joining technology PCB:	Press-Fit technology </a:t>
            </a:r>
            <a:r>
              <a:rPr lang="en-US" sz="800" kern="0" dirty="0">
                <a:solidFill>
                  <a:srgbClr val="000000"/>
                </a:solidFill>
              </a:rPr>
              <a:t>(preferred)</a:t>
            </a:r>
          </a:p>
          <a:p>
            <a:pPr marR="0" defTabSz="91440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65338" algn="l"/>
              </a:tabLst>
            </a:pPr>
            <a:r>
              <a:rPr lang="en-US" sz="1400" kern="0" dirty="0">
                <a:solidFill>
                  <a:srgbClr val="000000"/>
                </a:solidFill>
              </a:rPr>
              <a:t>Ethernet Functionality:	acc. to </a:t>
            </a:r>
            <a:r>
              <a:rPr lang="en-US" sz="1400" u="sng" kern="0" dirty="0">
                <a:solidFill>
                  <a:srgbClr val="000000"/>
                </a:solidFill>
              </a:rPr>
              <a:t>O</a:t>
            </a:r>
            <a:r>
              <a:rPr lang="en-US" sz="1400" kern="0" dirty="0">
                <a:solidFill>
                  <a:srgbClr val="000000"/>
                </a:solidFill>
              </a:rPr>
              <a:t>pen </a:t>
            </a:r>
            <a:r>
              <a:rPr lang="en-US" sz="1400" u="sng" kern="0" dirty="0">
                <a:solidFill>
                  <a:srgbClr val="000000"/>
                </a:solidFill>
              </a:rPr>
              <a:t>A</a:t>
            </a:r>
            <a:r>
              <a:rPr lang="en-US" sz="1400" kern="0" dirty="0">
                <a:solidFill>
                  <a:srgbClr val="000000"/>
                </a:solidFill>
              </a:rPr>
              <a:t>lliance TC2 / TC9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ts val="2700"/>
              </a:lnSpc>
              <a:spcBef>
                <a:spcPts val="200"/>
              </a:spcBef>
              <a:tabLst>
                <a:tab pos="2065338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Connector supplier: 	</a:t>
            </a:r>
            <a:r>
              <a:rPr lang="en-US" sz="1400" dirty="0"/>
              <a:t>BOSCH, Sumitomo, APTIV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3460" y="5628640"/>
            <a:ext cx="6378284" cy="1422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*:Specification</a:t>
            </a:r>
            <a:r>
              <a:rPr kumimoji="0" lang="en-US" sz="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 has to be confirmed by wiring harness connector supplier;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**: </a:t>
            </a:r>
            <a:r>
              <a:rPr lang="en-US" sz="800" kern="0" dirty="0">
                <a:solidFill>
                  <a:schemeClr val="bg1">
                    <a:lumMod val="65000"/>
                  </a:schemeClr>
                </a:solidFill>
              </a:rPr>
              <a:t>According to specification of used contact system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;  ***: Series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0" name="TextBox 7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259200" y="259200"/>
            <a:ext cx="10622160" cy="38880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</a:rPr>
              <a:t>Microflex 0.5 – Innovative compact automotive connector interface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5070142"/>
            <a:ext cx="10969625" cy="52734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2716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kern="0" dirty="0">
                <a:solidFill>
                  <a:srgbClr val="FFFFFF"/>
                </a:solidFill>
                <a:latin typeface="Bosch Office Sans"/>
              </a:rPr>
              <a:t>Typical specification classes for Microflex interface, other specifications on request</a:t>
            </a:r>
          </a:p>
          <a:p>
            <a:pPr algn="ctr" defTabSz="822716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kern="0" dirty="0">
                <a:solidFill>
                  <a:srgbClr val="FFFFFF"/>
                </a:solidFill>
                <a:latin typeface="Bosch Office Sans"/>
              </a:rPr>
              <a:t>System responsibility within the wiring harness connector supplier 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/>
          <a:srcRect l="8262"/>
          <a:stretch/>
        </p:blipFill>
        <p:spPr>
          <a:xfrm>
            <a:off x="6515857" y="3401976"/>
            <a:ext cx="4218003" cy="1662109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6492778" y="993701"/>
            <a:ext cx="3664682" cy="2302874"/>
            <a:chOff x="6492778" y="1067951"/>
            <a:chExt cx="3419314" cy="2148461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92778" y="1067951"/>
              <a:ext cx="3419314" cy="2148461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9752784" y="1253515"/>
              <a:ext cx="150418" cy="1029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9751793" y="1764171"/>
              <a:ext cx="150418" cy="1029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9751256" y="2269291"/>
              <a:ext cx="150418" cy="1029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9751256" y="2774411"/>
              <a:ext cx="150418" cy="1029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A81612-487F-4E02-9B5D-F8CE517D54D9}"/>
              </a:ext>
            </a:extLst>
          </p:cNvPr>
          <p:cNvSpPr/>
          <p:nvPr/>
        </p:nvSpPr>
        <p:spPr>
          <a:xfrm>
            <a:off x="2232659" y="1162614"/>
            <a:ext cx="2437701" cy="1118769"/>
          </a:xfrm>
          <a:prstGeom prst="round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C7B70A-081D-46EF-AA17-3945F5880246}"/>
              </a:ext>
            </a:extLst>
          </p:cNvPr>
          <p:cNvSpPr/>
          <p:nvPr/>
        </p:nvSpPr>
        <p:spPr>
          <a:xfrm>
            <a:off x="4861559" y="1162614"/>
            <a:ext cx="1379850" cy="1118769"/>
          </a:xfrm>
          <a:prstGeom prst="round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46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>
            <a:spLocks noGrp="1"/>
          </p:cNvSpPr>
          <p:nvPr>
            <p:ph type="body" idx="15"/>
            <p:custDataLst>
              <p:tags r:id="rId2"/>
            </p:custDataLst>
          </p:nvPr>
        </p:nvSpPr>
        <p:spPr>
          <a:xfrm>
            <a:off x="259200" y="259200"/>
            <a:ext cx="10591680" cy="38880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</a:rPr>
              <a:t>Microflex 0.5 – Innovative compact automotive connector interface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/>
              <a:t>Ethernet-integration in standard Microflex interface</a:t>
            </a:r>
          </a:p>
        </p:txBody>
      </p:sp>
      <p:sp>
        <p:nvSpPr>
          <p:cNvPr id="55" name="Rectangle 12_"/>
          <p:cNvSpPr>
            <a:spLocks noChangeArrowheads="1"/>
          </p:cNvSpPr>
          <p:nvPr/>
        </p:nvSpPr>
        <p:spPr bwMode="auto">
          <a:xfrm>
            <a:off x="0" y="4602667"/>
            <a:ext cx="10969625" cy="99703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lvl="1" algn="ctr"/>
            <a:r>
              <a:rPr lang="en-US" dirty="0">
                <a:solidFill>
                  <a:schemeClr val="bg1"/>
                </a:solidFill>
              </a:rPr>
              <a:t>Ethernet connectivity which reduces the amount of interfaces/connector plug-in mounts at the OEM</a:t>
            </a:r>
          </a:p>
          <a:p>
            <a:pPr marL="0" lvl="1" algn="ctr"/>
            <a:r>
              <a:rPr lang="en-US" dirty="0">
                <a:solidFill>
                  <a:schemeClr val="bg1"/>
                </a:solidFill>
              </a:rPr>
              <a:t>Usable for </a:t>
            </a:r>
            <a:r>
              <a:rPr lang="en-US" b="1" dirty="0">
                <a:solidFill>
                  <a:schemeClr val="bg1"/>
                </a:solidFill>
              </a:rPr>
              <a:t>sealed and unsealed </a:t>
            </a:r>
            <a:r>
              <a:rPr lang="en-US" dirty="0">
                <a:solidFill>
                  <a:schemeClr val="bg1"/>
                </a:solidFill>
              </a:rPr>
              <a:t>connectors combined with compactness and functional integration</a:t>
            </a:r>
          </a:p>
          <a:p>
            <a:pPr marL="0" lvl="1" algn="ctr"/>
            <a:r>
              <a:rPr lang="en-US" dirty="0">
                <a:solidFill>
                  <a:schemeClr val="bg1"/>
                </a:solidFill>
              </a:rPr>
              <a:t>Flexibility and scalability of Ethernet function without change of design in standard 4-row/2-row interfaces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459510" y="1522746"/>
            <a:ext cx="2488634" cy="2903319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marL="85725" marR="0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Reduction of plug-ins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(red. interface</a:t>
            </a:r>
            <a:r>
              <a:rPr lang="en-US" sz="900" kern="0" dirty="0">
                <a:solidFill>
                  <a:srgbClr val="000000"/>
                </a:solidFill>
              </a:rPr>
              <a:t>-amount)</a:t>
            </a:r>
          </a:p>
          <a:p>
            <a:pPr marL="85725" marR="0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Flexible mounting place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b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9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(interface: sealed / unsealed)</a:t>
            </a:r>
          </a:p>
          <a:p>
            <a:pPr marL="85725" marR="0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kern="0" baseline="0" dirty="0">
                <a:solidFill>
                  <a:srgbClr val="000000"/>
                </a:solidFill>
              </a:rPr>
              <a:t>Re-use: Pins, connectors</a:t>
            </a:r>
            <a:r>
              <a:rPr lang="en-US" sz="1600" kern="0" dirty="0">
                <a:solidFill>
                  <a:srgbClr val="000000"/>
                </a:solidFill>
              </a:rPr>
              <a:t>,</a:t>
            </a:r>
            <a:br>
              <a:rPr lang="en-US" sz="1600" kern="0" baseline="0" dirty="0">
                <a:solidFill>
                  <a:srgbClr val="000000"/>
                </a:solidFill>
              </a:rPr>
            </a:br>
            <a:r>
              <a:rPr lang="en-US" sz="1600" kern="0" baseline="0" dirty="0">
                <a:solidFill>
                  <a:srgbClr val="000000"/>
                </a:solidFill>
              </a:rPr>
              <a:t>headers</a:t>
            </a:r>
          </a:p>
          <a:p>
            <a:pPr marL="85725" marR="0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Reduction of material </a:t>
            </a:r>
            <a:b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9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(metal / coating / plastic)</a:t>
            </a:r>
          </a:p>
          <a:p>
            <a:pPr marL="85725" marR="0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kern="0" baseline="0" dirty="0">
                <a:solidFill>
                  <a:srgbClr val="000000"/>
                </a:solidFill>
              </a:rPr>
              <a:t>Miniaturization</a:t>
            </a:r>
            <a:r>
              <a:rPr lang="en-US" sz="1600" kern="0" dirty="0">
                <a:solidFill>
                  <a:srgbClr val="000000"/>
                </a:solidFill>
              </a:rPr>
              <a:t> </a:t>
            </a:r>
            <a:br>
              <a:rPr lang="en-US" sz="1600" kern="0" dirty="0">
                <a:solidFill>
                  <a:srgbClr val="000000"/>
                </a:solidFill>
              </a:rPr>
            </a:br>
            <a:r>
              <a:rPr lang="en-US" sz="900" kern="0" dirty="0">
                <a:solidFill>
                  <a:srgbClr val="000000"/>
                </a:solidFill>
              </a:rPr>
              <a:t>(reduced box volume, more PCB-space)</a:t>
            </a:r>
            <a:br>
              <a:rPr lang="en-US" sz="1600" kern="0" baseline="0" dirty="0">
                <a:solidFill>
                  <a:srgbClr val="000000"/>
                </a:solidFill>
              </a:rPr>
            </a:br>
            <a:r>
              <a:rPr lang="en-US" sz="1600" kern="0" dirty="0">
                <a:solidFill>
                  <a:srgbClr val="000000"/>
                </a:solidFill>
              </a:rPr>
              <a:t>Standardization </a:t>
            </a:r>
            <a:b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9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(new pin- / interface-standard)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3021868" y="1360353"/>
            <a:ext cx="7355190" cy="2950216"/>
            <a:chOff x="2515023" y="1553061"/>
            <a:chExt cx="5716499" cy="235680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7" t="21803" r="6197" b="9764"/>
            <a:stretch/>
          </p:blipFill>
          <p:spPr>
            <a:xfrm>
              <a:off x="2515023" y="1553061"/>
              <a:ext cx="4835008" cy="1986025"/>
            </a:xfrm>
            <a:prstGeom prst="rect">
              <a:avLst/>
            </a:prstGeom>
            <a:effectLst/>
          </p:spPr>
        </p:pic>
        <p:sp>
          <p:nvSpPr>
            <p:cNvPr id="57" name="TextBox 56"/>
            <p:cNvSpPr txBox="1"/>
            <p:nvPr/>
          </p:nvSpPr>
          <p:spPr>
            <a:xfrm>
              <a:off x="6583138" y="3168305"/>
              <a:ext cx="1648384" cy="741562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noAutofit/>
            </a:bodyPr>
            <a:lstStyle>
              <a:defPPr>
                <a:defRPr lang="de-DE"/>
              </a:defPPr>
              <a:lvl1pPr marR="0" defTabSz="914400" eaLnBrk="1" fontAlgn="auto" latinLnBrk="0" hangingPunct="1">
                <a:lnSpc>
                  <a:spcPts val="8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tabLst/>
                <a:defRPr kumimoji="0" sz="1200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defRPr>
              </a:lvl1pPr>
            </a:lstStyle>
            <a:p>
              <a:pPr>
                <a:lnSpc>
                  <a:spcPts val="1000"/>
                </a:lnSpc>
              </a:pPr>
              <a:r>
                <a:rPr lang="en-US" sz="1400" b="1" dirty="0">
                  <a:solidFill>
                    <a:schemeClr val="accent1"/>
                  </a:solidFill>
                </a:rPr>
                <a:t>All-In-One Interface</a:t>
              </a:r>
            </a:p>
            <a:p>
              <a:pPr marL="171450" indent="-171450">
                <a:lnSpc>
                  <a:spcPts val="1000"/>
                </a:lnSpc>
                <a:buFont typeface="Arial" panose="020B0604020202020204" pitchFamily="34" charset="0"/>
                <a:buChar char="•"/>
              </a:pPr>
              <a:r>
                <a:rPr lang="en-US" sz="1400" dirty="0"/>
                <a:t>9x Power</a:t>
              </a:r>
            </a:p>
            <a:p>
              <a:pPr marL="171450" indent="-171450">
                <a:lnSpc>
                  <a:spcPts val="1000"/>
                </a:lnSpc>
                <a:buFont typeface="Arial" panose="020B0604020202020204" pitchFamily="34" charset="0"/>
                <a:buChar char="•"/>
              </a:pPr>
              <a:r>
                <a:rPr lang="en-US" sz="1400" dirty="0"/>
                <a:t>42x Signal</a:t>
              </a:r>
            </a:p>
            <a:p>
              <a:pPr marL="171450" indent="-171450">
                <a:lnSpc>
                  <a:spcPts val="1000"/>
                </a:lnSpc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FFC000"/>
                  </a:solidFill>
                </a:rPr>
                <a:t>5x Ethernet</a:t>
              </a:r>
            </a:p>
            <a:p>
              <a:pPr marL="171450" indent="-171450">
                <a:lnSpc>
                  <a:spcPts val="1000"/>
                </a:lnSpc>
                <a:buFont typeface="Arial" panose="020B0604020202020204" pitchFamily="34" charset="0"/>
                <a:buChar char="•"/>
              </a:pPr>
              <a:r>
                <a:rPr lang="en-US" sz="1400" b="1" dirty="0"/>
                <a:t>sealed /unsealed</a:t>
              </a:r>
            </a:p>
          </p:txBody>
        </p:sp>
        <p:sp>
          <p:nvSpPr>
            <p:cNvPr id="45" name="Rechteck 44"/>
            <p:cNvSpPr/>
            <p:nvPr/>
          </p:nvSpPr>
          <p:spPr>
            <a:xfrm rot="21223932">
              <a:off x="5107364" y="2742078"/>
              <a:ext cx="829954" cy="96260"/>
            </a:xfrm>
            <a:prstGeom prst="rect">
              <a:avLst/>
            </a:prstGeom>
            <a:solidFill>
              <a:srgbClr val="FFC000">
                <a:alpha val="48000"/>
              </a:srgb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cxnSp>
          <p:nvCxnSpPr>
            <p:cNvPr id="18" name="Gerade Verbindung mit Pfeil 17"/>
            <p:cNvCxnSpPr/>
            <p:nvPr/>
          </p:nvCxnSpPr>
          <p:spPr>
            <a:xfrm flipV="1">
              <a:off x="5229100" y="3203339"/>
              <a:ext cx="1251713" cy="137991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/>
            <p:cNvSpPr txBox="1"/>
            <p:nvPr/>
          </p:nvSpPr>
          <p:spPr>
            <a:xfrm rot="21258613">
              <a:off x="5600759" y="2958211"/>
              <a:ext cx="510873" cy="2076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defTabSz="914400" eaLnBrk="1" fontAlgn="auto" latinLnBrk="0" hangingPunct="1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050" kern="0" dirty="0">
                  <a:solidFill>
                    <a:srgbClr val="000000"/>
                  </a:solidFill>
                </a:rPr>
                <a:t>5.5</a:t>
              </a:r>
              <a:r>
                <a:rPr kumimoji="0" lang="de-DE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cm</a:t>
              </a: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8303251" y="1238683"/>
            <a:ext cx="1717049" cy="740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Example with     </a:t>
            </a:r>
            <a:r>
              <a:rPr kumimoji="0" lang="en-US" sz="1800" b="0" i="0" u="sng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 Ethernet</a:t>
            </a:r>
            <a:r>
              <a:rPr kumimoji="0" lang="en-US" sz="1800" b="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ports</a:t>
            </a: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331044" y="1346144"/>
            <a:ext cx="2562358" cy="3005605"/>
          </a:xfrm>
          <a:prstGeom prst="roundRect">
            <a:avLst/>
          </a:prstGeom>
          <a:noFill/>
          <a:ln w="19050" cap="flat" cmpd="sng" algn="ctr">
            <a:solidFill>
              <a:srgbClr val="92D050"/>
            </a:solidFill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243061"/>
              </p:ext>
            </p:extLst>
          </p:nvPr>
        </p:nvGraphicFramePr>
        <p:xfrm>
          <a:off x="7695389" y="1459083"/>
          <a:ext cx="2930173" cy="246375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06477">
                  <a:extLst>
                    <a:ext uri="{9D8B030D-6E8A-4147-A177-3AD203B41FA5}">
                      <a16:colId xmlns:a16="http://schemas.microsoft.com/office/drawing/2014/main" val="3657118245"/>
                    </a:ext>
                  </a:extLst>
                </a:gridCol>
                <a:gridCol w="710590">
                  <a:extLst>
                    <a:ext uri="{9D8B030D-6E8A-4147-A177-3AD203B41FA5}">
                      <a16:colId xmlns:a16="http://schemas.microsoft.com/office/drawing/2014/main" val="612708912"/>
                    </a:ext>
                  </a:extLst>
                </a:gridCol>
                <a:gridCol w="913106">
                  <a:extLst>
                    <a:ext uri="{9D8B030D-6E8A-4147-A177-3AD203B41FA5}">
                      <a16:colId xmlns:a16="http://schemas.microsoft.com/office/drawing/2014/main" val="1202198631"/>
                    </a:ext>
                  </a:extLst>
                </a:gridCol>
              </a:tblGrid>
              <a:tr h="555455">
                <a:tc gridSpan="3"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Microflex 0.5</a:t>
                      </a:r>
                    </a:p>
                    <a:p>
                      <a:pPr algn="ctr"/>
                      <a:r>
                        <a:rPr lang="en-US" sz="1200" b="0" noProof="0" dirty="0"/>
                        <a:t>All-In-One</a:t>
                      </a:r>
                      <a:r>
                        <a:rPr lang="en-US" sz="1200" b="0" baseline="0" noProof="0" dirty="0"/>
                        <a:t> Interface</a:t>
                      </a:r>
                      <a:endParaRPr lang="en-US" sz="1200" b="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276583"/>
                  </a:ext>
                </a:extLst>
              </a:tr>
              <a:tr h="318775"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sealed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/>
                        <a:t>unsealed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970944"/>
                  </a:ext>
                </a:extLst>
              </a:tr>
              <a:tr h="262298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100BASE-T1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17037"/>
                  </a:ext>
                </a:extLst>
              </a:tr>
              <a:tr h="262298">
                <a:tc>
                  <a:txBody>
                    <a:bodyPr/>
                    <a:lstStyle/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1000BASE-T1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992250"/>
                  </a:ext>
                </a:extLst>
              </a:tr>
              <a:tr h="262298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UTP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731403"/>
                  </a:ext>
                </a:extLst>
              </a:tr>
              <a:tr h="262298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STP/SPP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090148"/>
                  </a:ext>
                </a:extLst>
              </a:tr>
              <a:tr h="278039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985566"/>
                  </a:ext>
                </a:extLst>
              </a:tr>
              <a:tr h="262298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923799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Flexible wiring harness concepts -  standard vs. modular design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29" name="Grafik 28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19" y="1383292"/>
            <a:ext cx="1739065" cy="1273512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5337289" y="1285174"/>
            <a:ext cx="1973188" cy="1365718"/>
            <a:chOff x="8131856" y="1080770"/>
            <a:chExt cx="1828330" cy="1365718"/>
          </a:xfrm>
        </p:grpSpPr>
        <p:pic>
          <p:nvPicPr>
            <p:cNvPr id="15" name="Picture 1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31856" y="1833502"/>
              <a:ext cx="795422" cy="612986"/>
            </a:xfrm>
            <a:prstGeom prst="rect">
              <a:avLst/>
            </a:prstGeom>
          </p:spPr>
        </p:pic>
        <p:pic>
          <p:nvPicPr>
            <p:cNvPr id="16" name="Picture 1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0691" y="1080770"/>
              <a:ext cx="162560" cy="802640"/>
            </a:xfrm>
            <a:prstGeom prst="rect">
              <a:avLst/>
            </a:prstGeom>
          </p:spPr>
        </p:pic>
        <p:cxnSp>
          <p:nvCxnSpPr>
            <p:cNvPr id="17" name="Straight Arrow Connector 115"/>
            <p:cNvCxnSpPr/>
            <p:nvPr/>
          </p:nvCxnSpPr>
          <p:spPr>
            <a:xfrm>
              <a:off x="8141531" y="1194873"/>
              <a:ext cx="0" cy="61988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16"/>
            <p:cNvSpPr txBox="1"/>
            <p:nvPr/>
          </p:nvSpPr>
          <p:spPr>
            <a:xfrm>
              <a:off x="8340799" y="1144928"/>
              <a:ext cx="814787" cy="1642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defTabSz="914400" eaLnBrk="1" fontAlgn="auto" latinLnBrk="0" hangingPunct="1">
                <a:lnSpc>
                  <a:spcPct val="107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twisted pair cable</a:t>
              </a:r>
            </a:p>
          </p:txBody>
        </p:sp>
        <p:sp>
          <p:nvSpPr>
            <p:cNvPr id="19" name="TextBox 117"/>
            <p:cNvSpPr txBox="1"/>
            <p:nvPr/>
          </p:nvSpPr>
          <p:spPr>
            <a:xfrm>
              <a:off x="8418308" y="1478574"/>
              <a:ext cx="1541878" cy="3592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defTabSz="914400" eaLnBrk="1" fontAlgn="auto" latinLnBrk="0" hangingPunct="1">
                <a:lnSpc>
                  <a:spcPts val="12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contact carrier</a:t>
              </a:r>
            </a:p>
            <a:p>
              <a:pPr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0" dirty="0">
                  <a:solidFill>
                    <a:srgbClr val="0070C0"/>
                  </a:solidFill>
                </a:rPr>
                <a:t>“standard”: 100 Mbps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0" name="Grafik 29"/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529"/>
          <a:stretch/>
        </p:blipFill>
        <p:spPr>
          <a:xfrm>
            <a:off x="3147163" y="3258255"/>
            <a:ext cx="2021858" cy="1154864"/>
          </a:xfrm>
          <a:prstGeom prst="rect">
            <a:avLst/>
          </a:prstGeom>
        </p:spPr>
      </p:pic>
      <p:sp>
        <p:nvSpPr>
          <p:cNvPr id="22" name="TextBox 27"/>
          <p:cNvSpPr txBox="1"/>
          <p:nvPr/>
        </p:nvSpPr>
        <p:spPr>
          <a:xfrm>
            <a:off x="4517294" y="3119131"/>
            <a:ext cx="819995" cy="114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twisted pair cable</a:t>
            </a:r>
          </a:p>
        </p:txBody>
      </p:sp>
      <p:pic>
        <p:nvPicPr>
          <p:cNvPr id="31" name="Grafik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2" y="3089893"/>
            <a:ext cx="2133600" cy="1180148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26"/>
          <a:stretch/>
        </p:blipFill>
        <p:spPr>
          <a:xfrm>
            <a:off x="703601" y="1364189"/>
            <a:ext cx="2100570" cy="119348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40806" y="2566203"/>
            <a:ext cx="2296287" cy="2051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 – 5 x 100 Mbps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 76 – 44 Std. signal pins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77197" y="4295773"/>
            <a:ext cx="2427889" cy="192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 – 5 x 100(0) Mbps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 74 – 42 Std. signal pins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5" name="TextBox 28"/>
          <p:cNvSpPr txBox="1"/>
          <p:nvPr/>
        </p:nvSpPr>
        <p:spPr>
          <a:xfrm>
            <a:off x="5545880" y="3114638"/>
            <a:ext cx="1637706" cy="1308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R="0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sz="800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b="1" dirty="0"/>
              <a:t>Modular</a:t>
            </a:r>
            <a:r>
              <a:rPr lang="en-US" sz="1200" dirty="0"/>
              <a:t> contact carrier design for </a:t>
            </a:r>
            <a:r>
              <a:rPr lang="en-US" sz="1200" b="1" dirty="0"/>
              <a:t>plug-in modules </a:t>
            </a:r>
            <a:r>
              <a:rPr lang="en-US" sz="1200" dirty="0"/>
              <a:t>automatic assembly possible</a:t>
            </a:r>
          </a:p>
          <a:p>
            <a:pPr>
              <a:lnSpc>
                <a:spcPts val="700"/>
              </a:lnSpc>
            </a:pPr>
            <a:endParaRPr lang="en-US" b="1" dirty="0">
              <a:solidFill>
                <a:srgbClr val="0E78C5"/>
              </a:solidFill>
            </a:endParaRPr>
          </a:p>
          <a:p>
            <a:pPr>
              <a:lnSpc>
                <a:spcPts val="1200"/>
              </a:lnSpc>
            </a:pPr>
            <a:r>
              <a:rPr lang="en-US" sz="1200" b="1" dirty="0">
                <a:solidFill>
                  <a:srgbClr val="0E78C5"/>
                </a:solidFill>
              </a:rPr>
              <a:t>“modular”:</a:t>
            </a:r>
          </a:p>
          <a:p>
            <a:pPr>
              <a:lnSpc>
                <a:spcPts val="1200"/>
              </a:lnSpc>
            </a:pPr>
            <a:r>
              <a:rPr lang="en-US" sz="1200" b="1" dirty="0">
                <a:solidFill>
                  <a:srgbClr val="0070C0"/>
                </a:solidFill>
              </a:rPr>
              <a:t>100 Mbit/s / </a:t>
            </a:r>
            <a:r>
              <a:rPr lang="en-US" sz="1200" b="1" dirty="0">
                <a:solidFill>
                  <a:srgbClr val="0E78C5"/>
                </a:solidFill>
              </a:rPr>
              <a:t>1 Gbps</a:t>
            </a:r>
            <a:endParaRPr lang="en-US" sz="1050" b="1" dirty="0">
              <a:solidFill>
                <a:srgbClr val="0E78C5"/>
              </a:solidFill>
            </a:endParaRPr>
          </a:p>
          <a:p>
            <a:pPr>
              <a:lnSpc>
                <a:spcPts val="1200"/>
              </a:lnSpc>
            </a:pPr>
            <a:endParaRPr lang="en-US" sz="1050" dirty="0">
              <a:solidFill>
                <a:srgbClr val="0E78C5"/>
              </a:solidFill>
            </a:endParaRPr>
          </a:p>
          <a:p>
            <a:pPr>
              <a:lnSpc>
                <a:spcPts val="1200"/>
              </a:lnSpc>
            </a:pPr>
            <a:endParaRPr lang="en-US" sz="1050" dirty="0">
              <a:solidFill>
                <a:srgbClr val="0070C0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5008686" y="3616254"/>
            <a:ext cx="473716" cy="41754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0" y="4652332"/>
            <a:ext cx="10969625" cy="95429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2716">
              <a:lnSpc>
                <a:spcPts val="1900"/>
              </a:lnSpc>
              <a:spcBef>
                <a:spcPts val="500"/>
              </a:spcBef>
              <a:buSzPct val="100000"/>
            </a:pPr>
            <a:r>
              <a:rPr lang="en-US" kern="0" dirty="0">
                <a:solidFill>
                  <a:srgbClr val="FFFFFF"/>
                </a:solidFill>
                <a:latin typeface="Bosch Office Sans"/>
              </a:rPr>
              <a:t>Standard application (100 Mbps/UTP)</a:t>
            </a:r>
          </a:p>
          <a:p>
            <a:pPr algn="ctr" defTabSz="822716">
              <a:lnSpc>
                <a:spcPts val="1900"/>
              </a:lnSpc>
              <a:spcBef>
                <a:spcPts val="500"/>
              </a:spcBef>
              <a:buSzPct val="100000"/>
            </a:pPr>
            <a:r>
              <a:rPr lang="en-US" kern="0" dirty="0">
                <a:solidFill>
                  <a:srgbClr val="FFFFFF"/>
                </a:solidFill>
                <a:latin typeface="Bosch Office Sans"/>
              </a:rPr>
              <a:t>Modular design for twisted pair cables w. option for </a:t>
            </a:r>
            <a:r>
              <a:rPr lang="en-US" b="1" kern="0" dirty="0">
                <a:solidFill>
                  <a:srgbClr val="FFFFFF"/>
                </a:solidFill>
                <a:latin typeface="Bosch Office Sans"/>
              </a:rPr>
              <a:t>automated</a:t>
            </a:r>
            <a:r>
              <a:rPr lang="en-US" kern="0" dirty="0">
                <a:solidFill>
                  <a:srgbClr val="FFFFFF"/>
                </a:solidFill>
                <a:latin typeface="Bosch Office Sans"/>
              </a:rPr>
              <a:t> assembly </a:t>
            </a:r>
            <a:r>
              <a:rPr lang="en-US" sz="1400" kern="0" dirty="0">
                <a:solidFill>
                  <a:srgbClr val="FFFFFF"/>
                </a:solidFill>
                <a:latin typeface="Bosch Office Sans"/>
              </a:rPr>
              <a:t>(100 Mbps/1 Gbps w. UTP/STP ) </a:t>
            </a:r>
          </a:p>
          <a:p>
            <a:pPr algn="ctr" defTabSz="822716">
              <a:lnSpc>
                <a:spcPts val="1900"/>
              </a:lnSpc>
              <a:spcBef>
                <a:spcPts val="500"/>
              </a:spcBef>
              <a:buSzPct val="100000"/>
            </a:pPr>
            <a:r>
              <a:rPr lang="en-US" dirty="0">
                <a:solidFill>
                  <a:schemeClr val="bg1"/>
                </a:solidFill>
                <a:latin typeface="Bosch Office Sans" pitchFamily="2" charset="0"/>
              </a:rPr>
              <a:t>Development ongoing for Multi-Gig Ethernet application (up to 10 Gbit/s)</a:t>
            </a:r>
            <a:endParaRPr lang="en-US" altLang="de-DE" kern="0" dirty="0">
              <a:solidFill>
                <a:schemeClr val="bg1"/>
              </a:solidFill>
              <a:latin typeface="Bosch Office Sans" pitchFamily="2" charset="0"/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308280" y="1296452"/>
            <a:ext cx="7002197" cy="1452272"/>
          </a:xfrm>
          <a:prstGeom prst="roundRect">
            <a:avLst/>
          </a:prstGeom>
          <a:noFill/>
          <a:ln w="19050" cap="flat" cmpd="sng" algn="ctr">
            <a:solidFill>
              <a:srgbClr val="92D050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266700" y="3053097"/>
            <a:ext cx="7043777" cy="1431414"/>
          </a:xfrm>
          <a:prstGeom prst="roundRect">
            <a:avLst/>
          </a:prstGeom>
          <a:noFill/>
          <a:ln w="19050" cap="flat" cmpd="sng" algn="ctr">
            <a:solidFill>
              <a:srgbClr val="92D050"/>
            </a:solidFill>
            <a:prstDash val="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kern="0" dirty="0">
              <a:solidFill>
                <a:srgbClr val="000000"/>
              </a:solidFill>
              <a:latin typeface="Bosch Office San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626279" y="3981686"/>
            <a:ext cx="311101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Typical UTP &amp; STP Ethernet cables</a:t>
            </a:r>
          </a:p>
          <a:p>
            <a:pPr>
              <a:lnSpc>
                <a:spcPct val="100000"/>
              </a:lnSpc>
            </a:pPr>
            <a:r>
              <a:rPr lang="en-US" sz="900" dirty="0"/>
              <a:t> (e.g. Kroschu Krocar 6499-6795, Leoni Dacar 647-4)</a:t>
            </a:r>
            <a:endParaRPr lang="en-US" sz="900" b="1" dirty="0">
              <a:solidFill>
                <a:srgbClr val="0E78C5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9160475" y="2368537"/>
            <a:ext cx="1226770" cy="1598873"/>
            <a:chOff x="9160475" y="2416306"/>
            <a:chExt cx="1226770" cy="1579256"/>
          </a:xfrm>
        </p:grpSpPr>
        <p:sp>
          <p:nvSpPr>
            <p:cNvPr id="36" name="Textfeld 62"/>
            <p:cNvSpPr txBox="1">
              <a:spLocks noChangeArrowheads="1"/>
            </p:cNvSpPr>
            <p:nvPr/>
          </p:nvSpPr>
          <p:spPr bwMode="auto">
            <a:xfrm>
              <a:off x="9965013" y="2416307"/>
              <a:ext cx="4222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70C0"/>
                </a:buClr>
                <a:buSzPct val="150000"/>
                <a:buFont typeface="Wingdings" pitchFamily="2" charset="2"/>
                <a:buChar char="ü"/>
              </a:pPr>
              <a:r>
                <a:rPr lang="de-DE" sz="12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8" name="Textfeld 62"/>
            <p:cNvSpPr txBox="1">
              <a:spLocks noChangeArrowheads="1"/>
            </p:cNvSpPr>
            <p:nvPr/>
          </p:nvSpPr>
          <p:spPr bwMode="auto">
            <a:xfrm>
              <a:off x="9160475" y="2416306"/>
              <a:ext cx="4222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70C0"/>
                </a:buClr>
                <a:buSzPct val="150000"/>
                <a:buFont typeface="Wingdings" pitchFamily="2" charset="2"/>
                <a:buChar char="ü"/>
              </a:pPr>
              <a:r>
                <a:rPr lang="de-DE" sz="12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9" name="Textfeld 62"/>
            <p:cNvSpPr txBox="1">
              <a:spLocks noChangeArrowheads="1"/>
            </p:cNvSpPr>
            <p:nvPr/>
          </p:nvSpPr>
          <p:spPr bwMode="auto">
            <a:xfrm>
              <a:off x="9965013" y="2679887"/>
              <a:ext cx="4222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70C0"/>
                </a:buClr>
                <a:buSzPct val="150000"/>
                <a:buFont typeface="Wingdings" pitchFamily="2" charset="2"/>
                <a:buChar char="ü"/>
              </a:pPr>
              <a:r>
                <a:rPr lang="de-DE" sz="12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40" name="Textfeld 62"/>
            <p:cNvSpPr txBox="1">
              <a:spLocks noChangeArrowheads="1"/>
            </p:cNvSpPr>
            <p:nvPr/>
          </p:nvSpPr>
          <p:spPr bwMode="auto">
            <a:xfrm>
              <a:off x="9160475" y="2679886"/>
              <a:ext cx="4222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70C0"/>
                </a:buClr>
                <a:buSzPct val="150000"/>
                <a:buFont typeface="Wingdings" pitchFamily="2" charset="2"/>
                <a:buChar char="ü"/>
              </a:pPr>
              <a:r>
                <a:rPr lang="de-DE" sz="12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41" name="Textfeld 62"/>
            <p:cNvSpPr txBox="1">
              <a:spLocks noChangeArrowheads="1"/>
            </p:cNvSpPr>
            <p:nvPr/>
          </p:nvSpPr>
          <p:spPr bwMode="auto">
            <a:xfrm>
              <a:off x="9965013" y="2931271"/>
              <a:ext cx="4222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70C0"/>
                </a:buClr>
                <a:buSzPct val="150000"/>
                <a:buFont typeface="Wingdings" pitchFamily="2" charset="2"/>
                <a:buChar char="ü"/>
              </a:pPr>
              <a:r>
                <a:rPr lang="de-DE" sz="12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43" name="Textfeld 62"/>
            <p:cNvSpPr txBox="1">
              <a:spLocks noChangeArrowheads="1"/>
            </p:cNvSpPr>
            <p:nvPr/>
          </p:nvSpPr>
          <p:spPr bwMode="auto">
            <a:xfrm>
              <a:off x="9160475" y="2931270"/>
              <a:ext cx="4222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70C0"/>
                </a:buClr>
                <a:buSzPct val="150000"/>
                <a:buFont typeface="Wingdings" pitchFamily="2" charset="2"/>
                <a:buChar char="ü"/>
              </a:pPr>
              <a:r>
                <a:rPr lang="de-DE" sz="12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44" name="Textfeld 62"/>
            <p:cNvSpPr txBox="1">
              <a:spLocks noChangeArrowheads="1"/>
            </p:cNvSpPr>
            <p:nvPr/>
          </p:nvSpPr>
          <p:spPr bwMode="auto">
            <a:xfrm>
              <a:off x="9965013" y="3194851"/>
              <a:ext cx="4222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70C0"/>
                </a:buClr>
                <a:buSzPct val="150000"/>
                <a:buFont typeface="Wingdings" pitchFamily="2" charset="2"/>
                <a:buChar char="ü"/>
              </a:pPr>
              <a:r>
                <a:rPr lang="de-DE" sz="12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45" name="Textfeld 62"/>
            <p:cNvSpPr txBox="1">
              <a:spLocks noChangeArrowheads="1"/>
            </p:cNvSpPr>
            <p:nvPr/>
          </p:nvSpPr>
          <p:spPr bwMode="auto">
            <a:xfrm>
              <a:off x="9160475" y="3194850"/>
              <a:ext cx="4222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70C0"/>
                </a:buClr>
                <a:buSzPct val="150000"/>
                <a:buFont typeface="Wingdings" pitchFamily="2" charset="2"/>
                <a:buChar char="ü"/>
              </a:pPr>
              <a:r>
                <a:rPr lang="de-DE" sz="12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46" name="Textfeld 62"/>
            <p:cNvSpPr txBox="1">
              <a:spLocks noChangeArrowheads="1"/>
            </p:cNvSpPr>
            <p:nvPr/>
          </p:nvSpPr>
          <p:spPr bwMode="auto">
            <a:xfrm>
              <a:off x="9965013" y="3454983"/>
              <a:ext cx="4222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70C0"/>
                </a:buClr>
                <a:buSzPct val="150000"/>
                <a:buFont typeface="Wingdings" pitchFamily="2" charset="2"/>
                <a:buChar char="ü"/>
              </a:pPr>
              <a:r>
                <a:rPr lang="de-DE" sz="12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47" name="Textfeld 62"/>
            <p:cNvSpPr txBox="1">
              <a:spLocks noChangeArrowheads="1"/>
            </p:cNvSpPr>
            <p:nvPr/>
          </p:nvSpPr>
          <p:spPr bwMode="auto">
            <a:xfrm>
              <a:off x="9160475" y="3454982"/>
              <a:ext cx="4222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70C0"/>
                </a:buClr>
                <a:buSzPct val="150000"/>
                <a:buFont typeface="Wingdings" pitchFamily="2" charset="2"/>
                <a:buChar char="ü"/>
              </a:pPr>
              <a:r>
                <a:rPr lang="de-DE" sz="12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48" name="Textfeld 62"/>
            <p:cNvSpPr txBox="1">
              <a:spLocks noChangeArrowheads="1"/>
            </p:cNvSpPr>
            <p:nvPr/>
          </p:nvSpPr>
          <p:spPr bwMode="auto">
            <a:xfrm>
              <a:off x="9965013" y="3718563"/>
              <a:ext cx="4222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70C0"/>
                </a:buClr>
                <a:buSzPct val="150000"/>
                <a:buFont typeface="Wingdings" pitchFamily="2" charset="2"/>
                <a:buChar char="ü"/>
              </a:pPr>
              <a:r>
                <a:rPr lang="de-DE" sz="12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49" name="Textfeld 62"/>
            <p:cNvSpPr txBox="1">
              <a:spLocks noChangeArrowheads="1"/>
            </p:cNvSpPr>
            <p:nvPr/>
          </p:nvSpPr>
          <p:spPr bwMode="auto">
            <a:xfrm>
              <a:off x="9160475" y="3718562"/>
              <a:ext cx="4222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70C0"/>
                </a:buClr>
                <a:buSzPct val="150000"/>
                <a:buFont typeface="Wingdings" pitchFamily="2" charset="2"/>
                <a:buChar char="ü"/>
              </a:pPr>
              <a:r>
                <a:rPr lang="de-DE" sz="1200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50" name="TextBox 7"/>
          <p:cNvSpPr>
            <a:spLocks noGrp="1"/>
          </p:cNvSpPr>
          <p:nvPr>
            <p:ph type="body" sz="quarter" idx="15"/>
            <p:custDataLst>
              <p:tags r:id="rId7"/>
            </p:custDataLst>
          </p:nvPr>
        </p:nvSpPr>
        <p:spPr>
          <a:xfrm>
            <a:off x="259200" y="259200"/>
            <a:ext cx="10599300" cy="38880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</a:rPr>
              <a:t>Microflex 0.5 – Innovative compact automotive connector interface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2578344" y="3134063"/>
            <a:ext cx="464523" cy="151048"/>
          </a:xfrm>
          <a:prstGeom prst="rect">
            <a:avLst/>
          </a:prstGeom>
          <a:solidFill>
            <a:srgbClr val="BAEAD0"/>
          </a:solidFill>
          <a:ln>
            <a:solidFill>
              <a:srgbClr val="21B964"/>
            </a:solidFill>
          </a:ln>
        </p:spPr>
        <p:txBody>
          <a:bodyPr wrap="square" lIns="36000" tIns="36000" rIns="36000" bIns="0" rtlCol="0">
            <a:noAutofit/>
          </a:bodyPr>
          <a:lstStyle/>
          <a:p>
            <a:pPr marR="0" defTabSz="914400" eaLnBrk="1" fontAlgn="auto" latinLnBrk="0" hangingPunct="1">
              <a:lnSpc>
                <a:spcPts val="8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Ethernet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59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>
            <a:spLocks noGrp="1"/>
          </p:cNvSpPr>
          <p:nvPr>
            <p:ph type="body" idx="15"/>
            <p:custDataLst>
              <p:tags r:id="rId2"/>
            </p:custDataLst>
          </p:nvPr>
        </p:nvSpPr>
        <p:spPr>
          <a:xfrm>
            <a:off x="259200" y="259200"/>
            <a:ext cx="10606920" cy="38880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</a:rPr>
              <a:t>Microflex 0.5 – Innovative compact automotive connector interface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Scalability of Ethernet ports – 100 Mbps / 1Gbps (Example)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57448" y="1476243"/>
            <a:ext cx="1260937" cy="2009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twisted pair cable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0" y="5147562"/>
            <a:ext cx="10969625" cy="43143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2716">
              <a:lnSpc>
                <a:spcPct val="107000"/>
              </a:lnSpc>
              <a:spcBef>
                <a:spcPts val="500"/>
              </a:spcBef>
              <a:buSzPct val="100000"/>
            </a:pPr>
            <a:r>
              <a:rPr lang="en-US" altLang="de-DE" kern="0" dirty="0">
                <a:solidFill>
                  <a:srgbClr val="FFFFFF"/>
                </a:solidFill>
                <a:latin typeface="Bosch Office Sans"/>
              </a:rPr>
              <a:t> Full scalability of Ethernet ports – modular design for easy application and save function</a:t>
            </a:r>
            <a:endParaRPr lang="en-US" kern="0" dirty="0">
              <a:solidFill>
                <a:srgbClr val="FFFFFF"/>
              </a:solidFill>
              <a:latin typeface="Bosch Office San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t="47459" r="49245" b="13521"/>
          <a:stretch/>
        </p:blipFill>
        <p:spPr>
          <a:xfrm>
            <a:off x="1611602" y="1227548"/>
            <a:ext cx="1493165" cy="125852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flipV="1">
            <a:off x="969299" y="3491258"/>
            <a:ext cx="2870738" cy="1271036"/>
          </a:xfrm>
          <a:prstGeom prst="rect">
            <a:avLst/>
          </a:prstGeom>
          <a:solidFill>
            <a:srgbClr val="D7D7DA">
              <a:alpha val="1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4149338" y="3491258"/>
            <a:ext cx="2870738" cy="1271036"/>
          </a:xfrm>
          <a:prstGeom prst="rect">
            <a:avLst/>
          </a:prstGeom>
          <a:solidFill>
            <a:srgbClr val="D7D7DA">
              <a:alpha val="1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 flipV="1">
            <a:off x="7329375" y="3491258"/>
            <a:ext cx="2870738" cy="1271036"/>
          </a:xfrm>
          <a:prstGeom prst="rect">
            <a:avLst/>
          </a:prstGeom>
          <a:solidFill>
            <a:srgbClr val="D7D7DA">
              <a:alpha val="1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8465" y="3140087"/>
            <a:ext cx="855957" cy="3693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kern="0">
                <a:latin typeface="Bosch Office Sans"/>
              </a:defRPr>
            </a:lvl1pPr>
          </a:lstStyle>
          <a:p>
            <a:pPr algn="l"/>
            <a:r>
              <a:rPr lang="en-US" sz="1200" b="1" dirty="0">
                <a:solidFill>
                  <a:srgbClr val="0E78C5"/>
                </a:solidFill>
              </a:rPr>
              <a:t>Example Interface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675569" y="4199616"/>
            <a:ext cx="922200" cy="0"/>
          </a:xfrm>
          <a:prstGeom prst="straightConnector1">
            <a:avLst/>
          </a:prstGeom>
          <a:ln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969299" y="3170697"/>
            <a:ext cx="2870738" cy="320563"/>
            <a:chOff x="1480049" y="3327219"/>
            <a:chExt cx="2870738" cy="320563"/>
          </a:xfrm>
          <a:solidFill>
            <a:schemeClr val="bg1">
              <a:lumMod val="65000"/>
            </a:schemeClr>
          </a:solidFill>
        </p:grpSpPr>
        <p:sp>
          <p:nvSpPr>
            <p:cNvPr id="39" name="Rectangle 38"/>
            <p:cNvSpPr/>
            <p:nvPr/>
          </p:nvSpPr>
          <p:spPr>
            <a:xfrm flipV="1">
              <a:off x="1480049" y="3327219"/>
              <a:ext cx="2870738" cy="320563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360779" y="3395167"/>
              <a:ext cx="1109279" cy="184666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>
                  <a:solidFill>
                    <a:srgbClr val="FFFFFF"/>
                  </a:solidFill>
                  <a:latin typeface="Bosch Office Sans"/>
                </a:rPr>
                <a:t>no Ethernet-port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sch Office San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149338" y="3170697"/>
            <a:ext cx="2870738" cy="320563"/>
            <a:chOff x="4660088" y="3327219"/>
            <a:chExt cx="2870738" cy="32056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2" name="Rectangle 41"/>
            <p:cNvSpPr/>
            <p:nvPr/>
          </p:nvSpPr>
          <p:spPr>
            <a:xfrm flipV="1">
              <a:off x="4660088" y="3327219"/>
              <a:ext cx="2870738" cy="320563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583298" y="3395167"/>
              <a:ext cx="1024319" cy="184666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>
                  <a:solidFill>
                    <a:srgbClr val="FFFFFF"/>
                  </a:solidFill>
                  <a:latin typeface="Bosch Office Sans"/>
                </a:rPr>
                <a:t>1 Ethernet-port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sch Office San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29375" y="3170697"/>
            <a:ext cx="2870738" cy="320563"/>
            <a:chOff x="7840125" y="3327219"/>
            <a:chExt cx="2870738" cy="3205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5" name="Rectangle 44"/>
            <p:cNvSpPr/>
            <p:nvPr/>
          </p:nvSpPr>
          <p:spPr>
            <a:xfrm flipV="1">
              <a:off x="7840125" y="3327219"/>
              <a:ext cx="2870738" cy="320563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724863" y="3395167"/>
              <a:ext cx="1101264" cy="184666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>
                  <a:solidFill>
                    <a:srgbClr val="FFFFFF"/>
                  </a:solidFill>
                  <a:latin typeface="Bosch Office Sans"/>
                </a:rPr>
                <a:t>5 Ethernet-ports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sch Office Sans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865197" y="2980347"/>
            <a:ext cx="732572" cy="18466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kern="0">
                <a:latin typeface="Bosch Office Sans"/>
              </a:defRPr>
            </a:lvl1pPr>
          </a:lstStyle>
          <a:p>
            <a:r>
              <a:rPr lang="en-US" sz="1200" dirty="0">
                <a:solidFill>
                  <a:srgbClr val="000000"/>
                </a:solidFill>
              </a:rPr>
              <a:t>scalable to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854139" y="2434430"/>
            <a:ext cx="97208" cy="7895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526699" y="2947124"/>
            <a:ext cx="6708531" cy="180000"/>
            <a:chOff x="2945423" y="3065706"/>
            <a:chExt cx="6708531" cy="18000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945423" y="3065706"/>
              <a:ext cx="6708531" cy="0"/>
            </a:xfrm>
            <a:prstGeom prst="line">
              <a:avLst/>
            </a:prstGeom>
            <a:ln w="19050">
              <a:solidFill>
                <a:srgbClr val="0E7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954215" y="3065706"/>
              <a:ext cx="0" cy="180000"/>
            </a:xfrm>
            <a:prstGeom prst="line">
              <a:avLst/>
            </a:prstGeom>
            <a:ln w="19050">
              <a:solidFill>
                <a:srgbClr val="0E7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148649" y="3065706"/>
              <a:ext cx="0" cy="180000"/>
            </a:xfrm>
            <a:prstGeom prst="line">
              <a:avLst/>
            </a:prstGeom>
            <a:ln w="19050">
              <a:solidFill>
                <a:srgbClr val="0E7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9645162" y="3065706"/>
              <a:ext cx="0" cy="180000"/>
            </a:xfrm>
            <a:prstGeom prst="line">
              <a:avLst/>
            </a:prstGeom>
            <a:ln w="19050">
              <a:solidFill>
                <a:srgbClr val="0E7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8104" y="3608672"/>
            <a:ext cx="2062832" cy="111536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894"/>
          <a:stretch/>
        </p:blipFill>
        <p:spPr>
          <a:xfrm>
            <a:off x="4586347" y="3648797"/>
            <a:ext cx="1872664" cy="103438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839"/>
          <a:stretch/>
        </p:blipFill>
        <p:spPr>
          <a:xfrm>
            <a:off x="7746051" y="3655147"/>
            <a:ext cx="1880848" cy="10374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75003" y="3992846"/>
            <a:ext cx="923330" cy="137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R="0" algn="ctr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74 -48 x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Signalpin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94240" y="4268051"/>
            <a:ext cx="884859" cy="3718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R="0" algn="ctr" defTabSz="914400" eaLnBrk="1" fontAlgn="auto" latinLnBrk="0" hangingPunct="1">
              <a:lnSpc>
                <a:spcPts val="12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 – 5 x 100 Mbps</a:t>
            </a:r>
          </a:p>
          <a:p>
            <a:pPr marR="0" algn="ctr" defTabSz="914400" eaLnBrk="1" fontAlgn="auto" latinLnBrk="0" hangingPunct="1">
              <a:lnSpc>
                <a:spcPts val="12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kern="0" dirty="0">
                <a:solidFill>
                  <a:srgbClr val="000000"/>
                </a:solidFill>
              </a:rPr>
              <a:t>0 – 5 x 1 Gbps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55" name="Grafik 5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49"/>
          <a:stretch/>
        </p:blipFill>
        <p:spPr>
          <a:xfrm>
            <a:off x="4951347" y="1360544"/>
            <a:ext cx="1706101" cy="1229294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6864095" y="2148346"/>
            <a:ext cx="1763912" cy="358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1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Contact carrier modular design</a:t>
            </a:r>
          </a:p>
          <a:p>
            <a:pPr marL="174625" indent="-174625" defTabSz="822716" eaLnBrk="1" fontAlgn="auto" latinLnBrk="0" hangingPunct="1">
              <a:lnSpc>
                <a:spcPts val="12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 3" panose="05040102010807070707" pitchFamily="18" charset="2"/>
              <a:buChar char=""/>
            </a:pPr>
            <a:r>
              <a:rPr lang="en-US" sz="900" dirty="0">
                <a:solidFill>
                  <a:srgbClr val="000000"/>
                </a:solidFill>
              </a:rPr>
              <a:t>100 Mbps: </a:t>
            </a:r>
            <a:r>
              <a:rPr lang="en-US" sz="900" dirty="0">
                <a:solidFill>
                  <a:srgbClr val="0E78C5"/>
                </a:solidFill>
              </a:rPr>
              <a:t>unshielded (plastic)</a:t>
            </a:r>
          </a:p>
          <a:p>
            <a:pPr marL="174625" indent="-174625" defTabSz="822716" eaLnBrk="1" fontAlgn="auto" latinLnBrk="0" hangingPunct="1">
              <a:lnSpc>
                <a:spcPts val="12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 3" panose="05040102010807070707" pitchFamily="18" charset="2"/>
              <a:buChar char=""/>
            </a:pPr>
            <a:r>
              <a:rPr lang="en-US" sz="900" dirty="0">
                <a:solidFill>
                  <a:srgbClr val="000000"/>
                </a:solidFill>
              </a:rPr>
              <a:t>1 Gbps: </a:t>
            </a:r>
            <a:r>
              <a:rPr lang="en-US" sz="900" dirty="0">
                <a:solidFill>
                  <a:srgbClr val="0070C0"/>
                </a:solidFill>
              </a:rPr>
              <a:t>shielded (metal)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946968" y="4658964"/>
            <a:ext cx="464523" cy="151048"/>
          </a:xfrm>
          <a:prstGeom prst="rect">
            <a:avLst/>
          </a:prstGeom>
          <a:solidFill>
            <a:srgbClr val="BAEAD0"/>
          </a:solidFill>
          <a:ln>
            <a:solidFill>
              <a:srgbClr val="21B964"/>
            </a:solidFill>
          </a:ln>
        </p:spPr>
        <p:txBody>
          <a:bodyPr wrap="square" lIns="36000" tIns="36000" rIns="36000" bIns="0" rtlCol="0">
            <a:noAutofit/>
          </a:bodyPr>
          <a:lstStyle/>
          <a:p>
            <a:pPr marR="0" defTabSz="914400" eaLnBrk="1" fontAlgn="auto" latinLnBrk="0" hangingPunct="1">
              <a:lnSpc>
                <a:spcPts val="8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Ethernet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9127007" y="4658964"/>
            <a:ext cx="464523" cy="151048"/>
          </a:xfrm>
          <a:prstGeom prst="rect">
            <a:avLst/>
          </a:prstGeom>
          <a:solidFill>
            <a:srgbClr val="BAEAD0"/>
          </a:solidFill>
          <a:ln>
            <a:solidFill>
              <a:srgbClr val="21B964"/>
            </a:solidFill>
          </a:ln>
        </p:spPr>
        <p:txBody>
          <a:bodyPr wrap="square" lIns="36000" tIns="36000" rIns="36000" bIns="0" rtlCol="0">
            <a:noAutofit/>
          </a:bodyPr>
          <a:lstStyle/>
          <a:p>
            <a:pPr marR="0" defTabSz="914400" eaLnBrk="1" fontAlgn="auto" latinLnBrk="0" hangingPunct="1">
              <a:lnSpc>
                <a:spcPts val="8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Ethernet</a:t>
            </a:r>
          </a:p>
        </p:txBody>
      </p:sp>
      <p:pic>
        <p:nvPicPr>
          <p:cNvPr id="59" name="Picture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" t="22851" r="6097" b="10788"/>
          <a:stretch/>
        </p:blipFill>
        <p:spPr>
          <a:xfrm flipH="1">
            <a:off x="8743810" y="1059468"/>
            <a:ext cx="2179079" cy="866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38468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G1_D2_169.PNG" val="image1.png"/>
  <p:tag name="RIGHT_D2.PNG" val="image3.png"/>
  <p:tag name="BG2_D2_169.PNG" val="image4.png"/>
  <p:tag name="SWITCH_BG1_D2_169.JPG" val="image5.png"/>
  <p:tag name="BOTTOM_D2_169.PNG" val="image6.png"/>
  <p:tag name="LOGO2_D2.PNG" val="image7.png"/>
  <p:tag name="BG3_D2_169.PNG" val="image9.png"/>
  <p:tag name="SWITCH_BG2_D2_169.JPG" val="image8.png"/>
  <p:tag name="LOGO1_D2.PNG" val="image2.png"/>
  <p:tag name="MLTEMPLATEVERSION" val="1.0"/>
  <p:tag name="SAXMLTEMPLATE" val="presentation_169"/>
  <p:tag name="SAXMLCOMPANYNAME" val="bosc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1"/>
  <p:tag name="SAXCONVERTED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1"/>
  <p:tag name="SAXCONVERTED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1"/>
  <p:tag name="COLORSETCLASSNAME" val="ColorSet2"/>
  <p:tag name="SAXCONVERTED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1"/>
  <p:tag name="SAXCONVERTED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MPRESSOR_INCLUDE" val="1"/>
  <p:tag name="COLORSETGROUPCLASSNAME" val="ColorSetGroup1"/>
  <p:tag name="SAXCONVERTED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_DON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_DON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_DON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_DON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1"/>
  <p:tag name="OLDCHAPTERTEXTVALUE" val="Microflex – Innovative compact automotive connector interfac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1"/>
  <p:tag name="COLORSETCLASSNAME" val="ColorSet2"/>
  <p:tag name="SAXCONVERTED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1"/>
  <p:tag name="OLDCHAPTERTEXTVALUE" val="Microflex – Innovative compact automotive connector interfac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_DON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Bosch NG">
  <a:themeElements>
    <a:clrScheme name="Bosch_Fuchsia">
      <a:dk1>
        <a:srgbClr val="000000"/>
      </a:dk1>
      <a:lt1>
        <a:srgbClr val="FFFFFF"/>
      </a:lt1>
      <a:dk2>
        <a:srgbClr val="424C58"/>
      </a:dk2>
      <a:lt2>
        <a:srgbClr val="B2B3B5"/>
      </a:lt2>
      <a:accent1>
        <a:srgbClr val="A80163"/>
      </a:accent1>
      <a:accent2>
        <a:srgbClr val="D067AD"/>
      </a:accent2>
      <a:accent3>
        <a:srgbClr val="B2B3B5"/>
      </a:accent3>
      <a:accent4>
        <a:srgbClr val="424C58"/>
      </a:accent4>
      <a:accent5>
        <a:srgbClr val="3F136C"/>
      </a:accent5>
      <a:accent6>
        <a:srgbClr val="967CB1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ts val="23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osch2" id="{D645B956-CB9A-4712-AC7D-AC4E9B5C483E}" vid="{7F95C6F7-0F97-4A0C-8B4D-DAB1E670996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osch Fuchsia">
    <a:dk1>
      <a:sysClr val="windowText" lastClr="000000"/>
    </a:dk1>
    <a:lt1>
      <a:sysClr val="window" lastClr="FFFFFF"/>
    </a:lt1>
    <a:dk2>
      <a:srgbClr val="424C58"/>
    </a:dk2>
    <a:lt2>
      <a:srgbClr val="B2B3B5"/>
    </a:lt2>
    <a:accent1>
      <a:srgbClr val="A80163"/>
    </a:accent1>
    <a:accent2>
      <a:srgbClr val="D067AD"/>
    </a:accent2>
    <a:accent3>
      <a:srgbClr val="B2B3B5"/>
    </a:accent3>
    <a:accent4>
      <a:srgbClr val="424C58"/>
    </a:accent4>
    <a:accent5>
      <a:srgbClr val="3F136C"/>
    </a:accent5>
    <a:accent6>
      <a:srgbClr val="967CB1"/>
    </a:accent6>
    <a:hlink>
      <a:srgbClr val="738CB4"/>
    </a:hlink>
    <a:folHlink>
      <a:srgbClr val="B0BBD0"/>
    </a:folHlink>
  </a:clrScheme>
</a:themeOverride>
</file>

<file path=ppt/theme/themeOverride2.xml><?xml version="1.0" encoding="utf-8"?>
<a:themeOverride xmlns:a="http://schemas.openxmlformats.org/drawingml/2006/main">
  <a:clrScheme name="Bosch Fuchsia">
    <a:dk1>
      <a:sysClr val="windowText" lastClr="000000"/>
    </a:dk1>
    <a:lt1>
      <a:sysClr val="window" lastClr="FFFFFF"/>
    </a:lt1>
    <a:dk2>
      <a:srgbClr val="424C58"/>
    </a:dk2>
    <a:lt2>
      <a:srgbClr val="B2B3B5"/>
    </a:lt2>
    <a:accent1>
      <a:srgbClr val="A80163"/>
    </a:accent1>
    <a:accent2>
      <a:srgbClr val="D067AD"/>
    </a:accent2>
    <a:accent3>
      <a:srgbClr val="B2B3B5"/>
    </a:accent3>
    <a:accent4>
      <a:srgbClr val="424C58"/>
    </a:accent4>
    <a:accent5>
      <a:srgbClr val="3F136C"/>
    </a:accent5>
    <a:accent6>
      <a:srgbClr val="967CB1"/>
    </a:accent6>
    <a:hlink>
      <a:srgbClr val="738CB4"/>
    </a:hlink>
    <a:folHlink>
      <a:srgbClr val="B0BB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
</file>

<file path=customXml/item2.xml>
</file>

<file path=customXml/item3.xml><?xml version="1.0" encoding="utf-8"?>
<sax_ColorSelect>
  <Line>
    <Color val="D70012"/>
    <Color val="EA6876"/>
    <Color val="a80163"/>
    <Color val="D067AD"/>
    <Color val="3f136c"/>
    <Color val="967CB1"/>
    <Color val="08427e"/>
    <Color val="6D9ABC"/>
    <Color val="0e78c5"/>
    <Color val="6FB9E2"/>
    <Color val="1399a0"/>
    <Color val="6FC9CC"/>
    <Color val="67b419"/>
    <Color val="AEDB7D"/>
    <Color val="0a5139"/>
    <Color val="6EA293"/>
    <Color val="999FA6"/>
    <Color val="D7D7D7"/>
    <Color val="000000"/>
    <Color val="FFFFFF"/>
  </Line>
</sax_ColorSelect>
</file>

<file path=customXml/item4.xml>
</file>

<file path=customXml/item5.xml>
</file>

<file path=customXml/item6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Attachment</Label>
      <FrageVar>False</FrageVar>
      <Prefix/>
      <Suffix/>
      <WegfallVar/>
      <MussFeld>False</MussFeld>
      <InDokument>True</InDokument>
      <Sektion>Rectangle7</Sektion>
      <Reihenfolge>0</Reihenfolge>
    </Variable>
    <Variable>
      <Name>departmentshort</Name>
      <OrgInhalt>AE/ECC-ME</OrgInhalt>
      <Wert>AE/ECC-ME</Wert>
      <Platzhalter>False</Platzhalter>
      <DocDatenDialog>True</DocDatenDialog>
      <Label>Authoring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>Internal</OrgInhalt>
      <Wert/>
      <Platzhalter>False</Platzhalter>
      <DocDatenDialog>True</DocDatenDialog>
      <Label>Notation of confidentiality</Label>
      <FrageVar>False</FrageVar>
      <Prefix/>
      <Suffix/>
      <WegfallVar/>
      <ComboBox>
        <Option>Internal</Option>
        <Option>Confidential</Option>
        <Option>Strictly confidential</Option>
        <Option/>
      </ComboBox>
      <MussFeld>False</MussFeld>
      <InDokument>True</InDokument>
      <Sektion>Bosch_footer_1</Sektion>
      <Reihenfolge>0</Reihenfolge>
    </Variable>
    <Variable>
      <Name>copyright</Name>
      <OrgInhalt>© Robert Bosch GmbH 2019. All rights reserved, also regarding any disposal, exploitation, reproduction, editing, distribution, as well as in the event of applications for industrial property rights.</OrgInhalt>
      <Wert>© Robert Bosch GmbH 2019. All rights reserved, also regarding any disposal, exploitation, reproduction, editing, distribution, as well as in the event of applications for industrial property rights.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2019-11-13</OrgInhalt>
      <Wert>04.2022</Wert>
      <Platzhalter>False</Platzhalter>
      <DocDatenDialog>True</DocDatenDialog>
      <Label>Date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>Automotive Electronics</OrgInhalt>
      <Wert>Automotive Electronics</Wert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Filing note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Props1.xml><?xml version="1.0" encoding="utf-8"?>
<ds:datastoreItem xmlns:ds="http://schemas.openxmlformats.org/officeDocument/2006/customXml" ds:itemID="{A91D038C-98C0-4054-8924-F90C0598AA52}"/>
</file>

<file path=customXml/itemProps2.xml><?xml version="1.0" encoding="utf-8"?>
<ds:datastoreItem xmlns:ds="http://schemas.openxmlformats.org/officeDocument/2006/customXml" ds:itemID="{1CA83AE8-EFE1-415A-BFCC-6076A8694D7B}"/>
</file>

<file path=customXml/itemProps3.xml><?xml version="1.0" encoding="utf-8"?>
<ds:datastoreItem xmlns:ds="http://schemas.openxmlformats.org/officeDocument/2006/customXml" ds:itemID="{D0252559-44F8-474C-B66D-E357B88E32C2}">
  <ds:schemaRefs/>
</ds:datastoreItem>
</file>

<file path=customXml/itemProps4.xml><?xml version="1.0" encoding="utf-8"?>
<ds:datastoreItem xmlns:ds="http://schemas.openxmlformats.org/officeDocument/2006/customXml" ds:itemID="{41D80904-9E61-4ABF-9899-CA50DD2431D3}"/>
</file>

<file path=customXml/itemProps5.xml><?xml version="1.0" encoding="utf-8"?>
<ds:datastoreItem xmlns:ds="http://schemas.openxmlformats.org/officeDocument/2006/customXml" ds:itemID="{11D36B6D-AB83-4557-AABC-4FC24116E17A}"/>
</file>

<file path=customXml/itemProps6.xml><?xml version="1.0" encoding="utf-8"?>
<ds:datastoreItem xmlns:ds="http://schemas.openxmlformats.org/officeDocument/2006/customXml" ds:itemID="{666AD9EA-2B5F-4D3F-93E9-DF134A18DE6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Bosch</Template>
  <TotalTime>0</TotalTime>
  <Words>751</Words>
  <Application>Microsoft Office PowerPoint</Application>
  <PresentationFormat>Custom</PresentationFormat>
  <Paragraphs>129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Bosch Office Sans</vt:lpstr>
      <vt:lpstr>Calibri</vt:lpstr>
      <vt:lpstr>Wingdings</vt:lpstr>
      <vt:lpstr>Wingdings 3</vt:lpstr>
      <vt:lpstr>Bosch NG</vt:lpstr>
      <vt:lpstr>PowerPoint Presentation</vt:lpstr>
      <vt:lpstr>Open Interface - Modular for high flexibility and functionality</vt:lpstr>
      <vt:lpstr>Typical specification of Microflex-interface*</vt:lpstr>
      <vt:lpstr>Ethernet-integration in standard Microflex interface</vt:lpstr>
      <vt:lpstr>Flexible wiring harness concepts -  standard vs. modular design  </vt:lpstr>
      <vt:lpstr>Scalability of Ethernet ports – 100 Mbps / 1Gbps (Example)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 Ouardi Abdessamad (AE/ECC-ME)</dc:creator>
  <cp:lastModifiedBy>Kroeckel Markus (AE/ECO-ME)</cp:lastModifiedBy>
  <cp:revision>317</cp:revision>
  <dcterms:created xsi:type="dcterms:W3CDTF">2018-01-19T09:06:36Z</dcterms:created>
  <dcterms:modified xsi:type="dcterms:W3CDTF">2022-04-22T11:23:59Z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$confidentiality_internal$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</Properties>
</file>